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334" r:id="rId2"/>
    <p:sldId id="321" r:id="rId3"/>
    <p:sldId id="324" r:id="rId4"/>
    <p:sldId id="332" r:id="rId5"/>
    <p:sldId id="316" r:id="rId6"/>
    <p:sldId id="323" r:id="rId7"/>
    <p:sldId id="335" r:id="rId8"/>
    <p:sldId id="336" r:id="rId9"/>
    <p:sldId id="370" r:id="rId10"/>
    <p:sldId id="337" r:id="rId11"/>
    <p:sldId id="338" r:id="rId12"/>
    <p:sldId id="339" r:id="rId13"/>
    <p:sldId id="378" r:id="rId14"/>
    <p:sldId id="340" r:id="rId15"/>
    <p:sldId id="344" r:id="rId16"/>
    <p:sldId id="341" r:id="rId17"/>
    <p:sldId id="377" r:id="rId18"/>
    <p:sldId id="342" r:id="rId19"/>
    <p:sldId id="319" r:id="rId20"/>
    <p:sldId id="376" r:id="rId21"/>
    <p:sldId id="345" r:id="rId22"/>
    <p:sldId id="352" r:id="rId23"/>
    <p:sldId id="353" r:id="rId24"/>
    <p:sldId id="354" r:id="rId25"/>
    <p:sldId id="355" r:id="rId26"/>
    <p:sldId id="375" r:id="rId27"/>
    <p:sldId id="346" r:id="rId28"/>
    <p:sldId id="357" r:id="rId29"/>
    <p:sldId id="358" r:id="rId30"/>
    <p:sldId id="359" r:id="rId31"/>
    <p:sldId id="360" r:id="rId32"/>
    <p:sldId id="361" r:id="rId33"/>
    <p:sldId id="362" r:id="rId34"/>
    <p:sldId id="363" r:id="rId35"/>
    <p:sldId id="364" r:id="rId36"/>
    <p:sldId id="368" r:id="rId37"/>
    <p:sldId id="369" r:id="rId38"/>
    <p:sldId id="365" r:id="rId39"/>
    <p:sldId id="366" r:id="rId40"/>
    <p:sldId id="367" r:id="rId41"/>
    <p:sldId id="356" r:id="rId42"/>
    <p:sldId id="371" r:id="rId43"/>
    <p:sldId id="347" r:id="rId44"/>
    <p:sldId id="348" r:id="rId45"/>
    <p:sldId id="372" r:id="rId46"/>
    <p:sldId id="349" r:id="rId47"/>
    <p:sldId id="317" r:id="rId48"/>
    <p:sldId id="373" r:id="rId49"/>
    <p:sldId id="350" r:id="rId50"/>
    <p:sldId id="379" r:id="rId51"/>
    <p:sldId id="374" r:id="rId52"/>
    <p:sldId id="351" r:id="rId53"/>
    <p:sldId id="318" r:id="rId54"/>
    <p:sldId id="320" r:id="rId55"/>
    <p:sldId id="257" r:id="rId5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9B4"/>
    <a:srgbClr val="714B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08" d="100"/>
          <a:sy n="108" d="100"/>
        </p:scale>
        <p:origin x="1128" y="96"/>
      </p:cViewPr>
      <p:guideLst/>
    </p:cSldViewPr>
  </p:slideViewPr>
  <p:notesTextViewPr>
    <p:cViewPr>
      <p:scale>
        <a:sx n="1" d="1"/>
        <a:sy n="1" d="1"/>
      </p:scale>
      <p:origin x="0" y="0"/>
    </p:cViewPr>
  </p:notesTextViewPr>
  <p:notesViewPr>
    <p:cSldViewPr snapToGrid="0">
      <p:cViewPr varScale="1">
        <p:scale>
          <a:sx n="81" d="100"/>
          <a:sy n="81" d="100"/>
        </p:scale>
        <p:origin x="236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F0BA54D-8AFB-490C-A6C6-90C5E65C1F84}" type="datetimeFigureOut">
              <a:rPr lang="en-US" smtClean="0"/>
              <a:t>12/21/2023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AB31E59-19D8-486B-9B53-229614FA7A7C}" type="slidenum">
              <a:rPr lang="en-US" smtClean="0"/>
              <a:t>‹#›</a:t>
            </a:fld>
            <a:endParaRPr lang="en-US"/>
          </a:p>
        </p:txBody>
      </p:sp>
    </p:spTree>
    <p:extLst>
      <p:ext uri="{BB962C8B-B14F-4D97-AF65-F5344CB8AC3E}">
        <p14:creationId xmlns:p14="http://schemas.microsoft.com/office/powerpoint/2010/main" val="78494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23838"/>
            <a:ext cx="4181475" cy="3136900"/>
          </a:xfrm>
        </p:spPr>
      </p:sp>
      <p:sp>
        <p:nvSpPr>
          <p:cNvPr id="3" name="Notes Placeholder 2"/>
          <p:cNvSpPr>
            <a:spLocks noGrp="1"/>
          </p:cNvSpPr>
          <p:nvPr>
            <p:ph type="body" idx="1"/>
          </p:nvPr>
        </p:nvSpPr>
        <p:spPr>
          <a:xfrm>
            <a:off x="415636" y="3479471"/>
            <a:ext cx="6080167" cy="5350204"/>
          </a:xfrm>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Unique in the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Understand the Bible more holistically (OT &amp; 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Hard transition for Jews to make “new and living way” (10.20)</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Audience were Christians - they had walked away from the things they did as Jews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Was not easy to live like that and pressure was to come back to old way of life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Arguments are to show why it makes no sense to go back because everything is better under Christ (covenant (18x), sacrifice (17x), priesthood (4x), temple (not mentioned by name but described in great detail), king (8x), sabbath rest (1x), city (4x), brothers (8x), etc.)</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Clearly written before the destruction of Jerusalem in AD 70 since he could have made the fact of its destruction the proof of his point that the temple/law was passing away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Shadow in the law, substance in Christ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rPr>
              <a:t>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a:t>
            </a:fld>
            <a:endParaRPr lang="en-US"/>
          </a:p>
        </p:txBody>
      </p:sp>
    </p:spTree>
    <p:extLst>
      <p:ext uri="{BB962C8B-B14F-4D97-AF65-F5344CB8AC3E}">
        <p14:creationId xmlns:p14="http://schemas.microsoft.com/office/powerpoint/2010/main" val="641866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13</a:t>
            </a:fld>
            <a:endParaRPr lang="en-US"/>
          </a:p>
        </p:txBody>
      </p:sp>
    </p:spTree>
    <p:extLst>
      <p:ext uri="{BB962C8B-B14F-4D97-AF65-F5344CB8AC3E}">
        <p14:creationId xmlns:p14="http://schemas.microsoft.com/office/powerpoint/2010/main" val="158575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15</a:t>
            </a:fld>
            <a:endParaRPr lang="en-US"/>
          </a:p>
        </p:txBody>
      </p:sp>
    </p:spTree>
    <p:extLst>
      <p:ext uri="{BB962C8B-B14F-4D97-AF65-F5344CB8AC3E}">
        <p14:creationId xmlns:p14="http://schemas.microsoft.com/office/powerpoint/2010/main" val="3664534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17</a:t>
            </a:fld>
            <a:endParaRPr lang="en-US"/>
          </a:p>
        </p:txBody>
      </p:sp>
    </p:spTree>
    <p:extLst>
      <p:ext uri="{BB962C8B-B14F-4D97-AF65-F5344CB8AC3E}">
        <p14:creationId xmlns:p14="http://schemas.microsoft.com/office/powerpoint/2010/main" val="3029410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19</a:t>
            </a:fld>
            <a:endParaRPr lang="en-US"/>
          </a:p>
        </p:txBody>
      </p:sp>
    </p:spTree>
    <p:extLst>
      <p:ext uri="{BB962C8B-B14F-4D97-AF65-F5344CB8AC3E}">
        <p14:creationId xmlns:p14="http://schemas.microsoft.com/office/powerpoint/2010/main" val="319283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20</a:t>
            </a:fld>
            <a:endParaRPr lang="en-US"/>
          </a:p>
        </p:txBody>
      </p:sp>
    </p:spTree>
    <p:extLst>
      <p:ext uri="{BB962C8B-B14F-4D97-AF65-F5344CB8AC3E}">
        <p14:creationId xmlns:p14="http://schemas.microsoft.com/office/powerpoint/2010/main" val="3391735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22</a:t>
            </a:fld>
            <a:endParaRPr lang="en-US"/>
          </a:p>
        </p:txBody>
      </p:sp>
    </p:spTree>
    <p:extLst>
      <p:ext uri="{BB962C8B-B14F-4D97-AF65-F5344CB8AC3E}">
        <p14:creationId xmlns:p14="http://schemas.microsoft.com/office/powerpoint/2010/main" val="1857023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26</a:t>
            </a:fld>
            <a:endParaRPr lang="en-US"/>
          </a:p>
        </p:txBody>
      </p:sp>
    </p:spTree>
    <p:extLst>
      <p:ext uri="{BB962C8B-B14F-4D97-AF65-F5344CB8AC3E}">
        <p14:creationId xmlns:p14="http://schemas.microsoft.com/office/powerpoint/2010/main" val="2092931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41</a:t>
            </a:fld>
            <a:endParaRPr lang="en-US"/>
          </a:p>
        </p:txBody>
      </p:sp>
    </p:spTree>
    <p:extLst>
      <p:ext uri="{BB962C8B-B14F-4D97-AF65-F5344CB8AC3E}">
        <p14:creationId xmlns:p14="http://schemas.microsoft.com/office/powerpoint/2010/main" val="360574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42</a:t>
            </a:fld>
            <a:endParaRPr lang="en-US"/>
          </a:p>
        </p:txBody>
      </p:sp>
    </p:spTree>
    <p:extLst>
      <p:ext uri="{BB962C8B-B14F-4D97-AF65-F5344CB8AC3E}">
        <p14:creationId xmlns:p14="http://schemas.microsoft.com/office/powerpoint/2010/main" val="3511486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45</a:t>
            </a:fld>
            <a:endParaRPr lang="en-US"/>
          </a:p>
        </p:txBody>
      </p:sp>
    </p:spTree>
    <p:extLst>
      <p:ext uri="{BB962C8B-B14F-4D97-AF65-F5344CB8AC3E}">
        <p14:creationId xmlns:p14="http://schemas.microsoft.com/office/powerpoint/2010/main" val="357693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0688" y="212725"/>
            <a:ext cx="3597275" cy="2697163"/>
          </a:xfrm>
        </p:spPr>
      </p:sp>
      <p:sp>
        <p:nvSpPr>
          <p:cNvPr id="3" name="Notes Placeholder 2"/>
          <p:cNvSpPr>
            <a:spLocks noGrp="1"/>
          </p:cNvSpPr>
          <p:nvPr>
            <p:ph type="body" idx="1"/>
          </p:nvPr>
        </p:nvSpPr>
        <p:spPr>
          <a:xfrm>
            <a:off x="701675" y="3087584"/>
            <a:ext cx="5711000" cy="5046767"/>
          </a:xfrm>
        </p:spPr>
        <p:txBody>
          <a:bodyPr/>
          <a:lstStyle/>
          <a:p>
            <a:pPr marL="0" marR="0">
              <a:spcBef>
                <a:spcPts val="0"/>
              </a:spcBef>
              <a:spcAft>
                <a:spcPts val="0"/>
              </a:spcAft>
            </a:pPr>
            <a:r>
              <a:rPr lang="en-US" sz="1400" dirty="0">
                <a:latin typeface="Calibri" panose="020F0502020204030204" pitchFamily="34" charset="0"/>
                <a:ea typeface="Calibri" panose="020F0502020204030204" pitchFamily="34" charset="0"/>
              </a:rPr>
              <a:t>*** Discuss Class Schedule Slide ***</a:t>
            </a:r>
          </a:p>
          <a:p>
            <a:pPr marL="0" marR="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Author</a:t>
            </a:r>
            <a:r>
              <a:rPr lang="en-US" sz="1400" dirty="0">
                <a:latin typeface="Calibri" panose="020F0502020204030204" pitchFamily="34" charset="0"/>
                <a:ea typeface="Calibri" panose="020F0502020204030204" pitchFamily="34" charset="0"/>
              </a:rPr>
              <a:t>:  (Ask Class)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No way of knowing who wrote the letter but early Christians considered it inspired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Not an apostle - “things that we have heard” (2.1), not an eyewitness (compare with Acts 1.22)</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Excellent Greek (probably primary language rather than secondary).</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Greek in this letter is pristine - written in a tremendous way (work of art)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Some association with Timothy and apostles (13.23-24)</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Hebrew audience were likely Hellenistic Jews (Acts 6) - more familiar with Greek language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When quoting the OT the writer uses the Septuagint (Greek translation from Hebrew scripture)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Our OT is translated from Hebrew, Hebrews is quoting from Greek translation of Hebrew scripture</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Possible to be Paul but probably not.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Apollos was a Hellenistic Jew who knew Timothy.  Well educated Jew from Alexandria who could speak well. (Acts 18.24, I Corinthians 3.4-6)</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“Word of exhortation” (Hebrews 13.22) - much like saying a sermon (similar to Deuteronomy)</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Arguments made then appeal based on the argument:  If/then (12.8), therefore (21x)</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2</a:t>
            </a:fld>
            <a:endParaRPr lang="en-US"/>
          </a:p>
        </p:txBody>
      </p:sp>
    </p:spTree>
    <p:extLst>
      <p:ext uri="{BB962C8B-B14F-4D97-AF65-F5344CB8AC3E}">
        <p14:creationId xmlns:p14="http://schemas.microsoft.com/office/powerpoint/2010/main" val="2690746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47</a:t>
            </a:fld>
            <a:endParaRPr lang="en-US"/>
          </a:p>
        </p:txBody>
      </p:sp>
    </p:spTree>
    <p:extLst>
      <p:ext uri="{BB962C8B-B14F-4D97-AF65-F5344CB8AC3E}">
        <p14:creationId xmlns:p14="http://schemas.microsoft.com/office/powerpoint/2010/main" val="3380098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48</a:t>
            </a:fld>
            <a:endParaRPr lang="en-US"/>
          </a:p>
        </p:txBody>
      </p:sp>
    </p:spTree>
    <p:extLst>
      <p:ext uri="{BB962C8B-B14F-4D97-AF65-F5344CB8AC3E}">
        <p14:creationId xmlns:p14="http://schemas.microsoft.com/office/powerpoint/2010/main" val="140026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50</a:t>
            </a:fld>
            <a:endParaRPr lang="en-US"/>
          </a:p>
        </p:txBody>
      </p:sp>
    </p:spTree>
    <p:extLst>
      <p:ext uri="{BB962C8B-B14F-4D97-AF65-F5344CB8AC3E}">
        <p14:creationId xmlns:p14="http://schemas.microsoft.com/office/powerpoint/2010/main" val="4209902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51</a:t>
            </a:fld>
            <a:endParaRPr lang="en-US"/>
          </a:p>
        </p:txBody>
      </p:sp>
    </p:spTree>
    <p:extLst>
      <p:ext uri="{BB962C8B-B14F-4D97-AF65-F5344CB8AC3E}">
        <p14:creationId xmlns:p14="http://schemas.microsoft.com/office/powerpoint/2010/main" val="3691917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53</a:t>
            </a:fld>
            <a:endParaRPr lang="en-US"/>
          </a:p>
        </p:txBody>
      </p:sp>
    </p:spTree>
    <p:extLst>
      <p:ext uri="{BB962C8B-B14F-4D97-AF65-F5344CB8AC3E}">
        <p14:creationId xmlns:p14="http://schemas.microsoft.com/office/powerpoint/2010/main" val="2475274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54</a:t>
            </a:fld>
            <a:endParaRPr lang="en-US"/>
          </a:p>
        </p:txBody>
      </p:sp>
    </p:spTree>
    <p:extLst>
      <p:ext uri="{BB962C8B-B14F-4D97-AF65-F5344CB8AC3E}">
        <p14:creationId xmlns:p14="http://schemas.microsoft.com/office/powerpoint/2010/main" val="23870138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B31E59-19D8-486B-9B53-229614FA7A7C}" type="slidenum">
              <a:rPr lang="en-US" smtClean="0"/>
              <a:t>55</a:t>
            </a:fld>
            <a:endParaRPr lang="en-US"/>
          </a:p>
        </p:txBody>
      </p:sp>
    </p:spTree>
    <p:extLst>
      <p:ext uri="{BB962C8B-B14F-4D97-AF65-F5344CB8AC3E}">
        <p14:creationId xmlns:p14="http://schemas.microsoft.com/office/powerpoint/2010/main" val="279654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3</a:t>
            </a:fld>
            <a:endParaRPr lang="en-US"/>
          </a:p>
        </p:txBody>
      </p:sp>
    </p:spTree>
    <p:extLst>
      <p:ext uri="{BB962C8B-B14F-4D97-AF65-F5344CB8AC3E}">
        <p14:creationId xmlns:p14="http://schemas.microsoft.com/office/powerpoint/2010/main" val="273892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4</a:t>
            </a:fld>
            <a:endParaRPr lang="en-US"/>
          </a:p>
        </p:txBody>
      </p:sp>
    </p:spTree>
    <p:extLst>
      <p:ext uri="{BB962C8B-B14F-4D97-AF65-F5344CB8AC3E}">
        <p14:creationId xmlns:p14="http://schemas.microsoft.com/office/powerpoint/2010/main" val="223391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5</a:t>
            </a:fld>
            <a:endParaRPr lang="en-US"/>
          </a:p>
        </p:txBody>
      </p:sp>
    </p:spTree>
    <p:extLst>
      <p:ext uri="{BB962C8B-B14F-4D97-AF65-F5344CB8AC3E}">
        <p14:creationId xmlns:p14="http://schemas.microsoft.com/office/powerpoint/2010/main" val="306814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6</a:t>
            </a:fld>
            <a:endParaRPr lang="en-US"/>
          </a:p>
        </p:txBody>
      </p:sp>
    </p:spTree>
    <p:extLst>
      <p:ext uri="{BB962C8B-B14F-4D97-AF65-F5344CB8AC3E}">
        <p14:creationId xmlns:p14="http://schemas.microsoft.com/office/powerpoint/2010/main" val="373697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282575"/>
            <a:ext cx="4181475" cy="3136900"/>
          </a:xfrm>
        </p:spPr>
      </p:sp>
      <p:sp>
        <p:nvSpPr>
          <p:cNvPr id="3" name="Notes Placeholder 2"/>
          <p:cNvSpPr>
            <a:spLocks noGrp="1"/>
          </p:cNvSpPr>
          <p:nvPr>
            <p:ph type="body" idx="1"/>
          </p:nvPr>
        </p:nvSpPr>
        <p:spPr>
          <a:xfrm>
            <a:off x="701675" y="3538847"/>
            <a:ext cx="5711000" cy="513014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9</a:t>
            </a:fld>
            <a:endParaRPr lang="en-US"/>
          </a:p>
        </p:txBody>
      </p:sp>
    </p:spTree>
    <p:extLst>
      <p:ext uri="{BB962C8B-B14F-4D97-AF65-F5344CB8AC3E}">
        <p14:creationId xmlns:p14="http://schemas.microsoft.com/office/powerpoint/2010/main" val="387489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11</a:t>
            </a:fld>
            <a:endParaRPr lang="en-US"/>
          </a:p>
        </p:txBody>
      </p:sp>
    </p:spTree>
    <p:extLst>
      <p:ext uri="{BB962C8B-B14F-4D97-AF65-F5344CB8AC3E}">
        <p14:creationId xmlns:p14="http://schemas.microsoft.com/office/powerpoint/2010/main" val="2693801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AB31E59-19D8-486B-9B53-229614FA7A7C}" type="slidenum">
              <a:rPr lang="en-US" smtClean="0"/>
              <a:t>12</a:t>
            </a:fld>
            <a:endParaRPr lang="en-US"/>
          </a:p>
        </p:txBody>
      </p:sp>
    </p:spTree>
    <p:extLst>
      <p:ext uri="{BB962C8B-B14F-4D97-AF65-F5344CB8AC3E}">
        <p14:creationId xmlns:p14="http://schemas.microsoft.com/office/powerpoint/2010/main" val="2755943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19314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5D5493-1739-4836-AE2D-F6C384CBDFFC}"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97199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655445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67473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5493-1739-4836-AE2D-F6C384CBDFFC}"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362416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ints with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C019-F0CA-5D98-06D4-EE7AA1DAF733}"/>
              </a:ext>
            </a:extLst>
          </p:cNvPr>
          <p:cNvSpPr>
            <a:spLocks noGrp="1"/>
          </p:cNvSpPr>
          <p:nvPr>
            <p:ph type="title"/>
          </p:nvPr>
        </p:nvSpPr>
        <p:spPr/>
        <p:txBody>
          <a:bodyPr/>
          <a:lstStyle/>
          <a:p>
            <a:r>
              <a:rPr lang="en-US"/>
              <a:t>Click to edit Master title style</a:t>
            </a:r>
          </a:p>
        </p:txBody>
      </p:sp>
      <p:sp>
        <p:nvSpPr>
          <p:cNvPr id="6" name="Title 1">
            <a:extLst>
              <a:ext uri="{FF2B5EF4-FFF2-40B4-BE49-F238E27FC236}">
                <a16:creationId xmlns:a16="http://schemas.microsoft.com/office/drawing/2014/main" id="{F33A77FD-C8E0-E14C-3172-C5D0F5030E13}"/>
              </a:ext>
            </a:extLst>
          </p:cNvPr>
          <p:cNvSpPr txBox="1">
            <a:spLocks/>
          </p:cNvSpPr>
          <p:nvPr userDrawn="1"/>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7" name="Subtitle 2">
            <a:extLst>
              <a:ext uri="{FF2B5EF4-FFF2-40B4-BE49-F238E27FC236}">
                <a16:creationId xmlns:a16="http://schemas.microsoft.com/office/drawing/2014/main" id="{0202E9BB-6CEC-537F-76AF-CCCF387C0D3F}"/>
              </a:ext>
            </a:extLst>
          </p:cNvPr>
          <p:cNvSpPr txBox="1">
            <a:spLocks/>
          </p:cNvSpPr>
          <p:nvPr userDrawn="1"/>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8" name="Straight Connector 7">
            <a:extLst>
              <a:ext uri="{FF2B5EF4-FFF2-40B4-BE49-F238E27FC236}">
                <a16:creationId xmlns:a16="http://schemas.microsoft.com/office/drawing/2014/main" id="{95ECF6D2-3781-1870-933C-E3D59D48547B}"/>
              </a:ext>
            </a:extLst>
          </p:cNvPr>
          <p:cNvCxnSpPr>
            <a:cxnSpLocks/>
          </p:cNvCxnSpPr>
          <p:nvPr userDrawn="1"/>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DAC22FB-C94C-C50E-ACCB-490AE06BE5A3}"/>
              </a:ext>
            </a:extLst>
          </p:cNvPr>
          <p:cNvSpPr txBox="1"/>
          <p:nvPr userDrawn="1"/>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10" name="Content Placeholder 2">
            <a:extLst>
              <a:ext uri="{FF2B5EF4-FFF2-40B4-BE49-F238E27FC236}">
                <a16:creationId xmlns:a16="http://schemas.microsoft.com/office/drawing/2014/main" id="{5C305538-98E9-E9A2-3FEC-3DBC9E015C56}"/>
              </a:ext>
            </a:extLst>
          </p:cNvPr>
          <p:cNvSpPr>
            <a:spLocks noGrp="1"/>
          </p:cNvSpPr>
          <p:nvPr>
            <p:ph idx="1"/>
          </p:nvPr>
        </p:nvSpPr>
        <p:spPr>
          <a:xfrm>
            <a:off x="628650" y="1825625"/>
            <a:ext cx="7886700" cy="361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989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5D5493-1739-4836-AE2D-F6C384CBDFFC}"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81448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5D5493-1739-4836-AE2D-F6C384CBDFFC}"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77952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5D5493-1739-4836-AE2D-F6C384CBDFFC}"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509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5D5493-1739-4836-AE2D-F6C384CBDFFC}"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22124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D5493-1739-4836-AE2D-F6C384CBDFFC}"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83048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5D5493-1739-4836-AE2D-F6C384CBDFFC}"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DDC0-373E-4204-AB35-BD570EC9CC93}" type="slidenum">
              <a:rPr lang="en-US" smtClean="0"/>
              <a:t>‹#›</a:t>
            </a:fld>
            <a:endParaRPr lang="en-US"/>
          </a:p>
        </p:txBody>
      </p:sp>
    </p:spTree>
    <p:extLst>
      <p:ext uri="{BB962C8B-B14F-4D97-AF65-F5344CB8AC3E}">
        <p14:creationId xmlns:p14="http://schemas.microsoft.com/office/powerpoint/2010/main" val="191239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Palatino Linotype" panose="02040502050505030304" pitchFamily="18" charset="0"/>
              </a:defRPr>
            </a:lvl1pPr>
          </a:lstStyle>
          <a:p>
            <a:fld id="{405D5493-1739-4836-AE2D-F6C384CBDFFC}" type="datetimeFigureOut">
              <a:rPr lang="en-US" smtClean="0"/>
              <a:pPr/>
              <a:t>12/21/2023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Palatino Linotype" panose="02040502050505030304" pitchFamily="18" charset="0"/>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latin typeface="Palatino Linotype" panose="02040502050505030304" pitchFamily="18" charset="0"/>
              </a:defRPr>
            </a:lvl1pPr>
          </a:lstStyle>
          <a:p>
            <a:fld id="{E58FDDC0-373E-4204-AB35-BD570EC9CC93}" type="slidenum">
              <a:rPr lang="en-US" smtClean="0"/>
              <a:pPr/>
              <a:t>‹#›</a:t>
            </a:fld>
            <a:endParaRPr lang="en-US"/>
          </a:p>
        </p:txBody>
      </p:sp>
    </p:spTree>
    <p:extLst>
      <p:ext uri="{BB962C8B-B14F-4D97-AF65-F5344CB8AC3E}">
        <p14:creationId xmlns:p14="http://schemas.microsoft.com/office/powerpoint/2010/main" val="1632981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svbible.org/Hebrews+7.23-24/" TargetMode="External"/><Relationship Id="rId7" Type="http://schemas.openxmlformats.org/officeDocument/2006/relationships/hyperlink" Target="http://www.esvbible.org/Hebrews+9.11-1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esvbible.org/Hebrews+7.27%3B+Hebrews+9.11-14/" TargetMode="External"/><Relationship Id="rId5" Type="http://schemas.openxmlformats.org/officeDocument/2006/relationships/hyperlink" Target="http://www.esvbible.org/Hebrews+7.27/" TargetMode="External"/><Relationship Id="rId4" Type="http://schemas.openxmlformats.org/officeDocument/2006/relationships/hyperlink" Target="http://www.esvbible.org/Hebrews+7.26-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www.esvbible.org/Genesis+5.29-10.32/" TargetMode="External"/><Relationship Id="rId13" Type="http://schemas.openxmlformats.org/officeDocument/2006/relationships/hyperlink" Target="http://www.esvbible.org/Isaiah+51.2/" TargetMode="External"/><Relationship Id="rId18" Type="http://schemas.openxmlformats.org/officeDocument/2006/relationships/hyperlink" Target="http://www.esvbible.org/Hebrews+11.21-22/" TargetMode="External"/><Relationship Id="rId26" Type="http://schemas.openxmlformats.org/officeDocument/2006/relationships/hyperlink" Target="http://www.esvbible.org/Judges+4-5/" TargetMode="External"/><Relationship Id="rId3" Type="http://schemas.openxmlformats.org/officeDocument/2006/relationships/hyperlink" Target="http://www.esvbible.org/Hebrews+11.4/" TargetMode="External"/><Relationship Id="rId21" Type="http://schemas.openxmlformats.org/officeDocument/2006/relationships/hyperlink" Target="http://www.esvbible.org/Exodus+2.10/" TargetMode="External"/><Relationship Id="rId7" Type="http://schemas.openxmlformats.org/officeDocument/2006/relationships/hyperlink" Target="http://www.esvbible.org/Hebrews+11.7/" TargetMode="External"/><Relationship Id="rId12" Type="http://schemas.openxmlformats.org/officeDocument/2006/relationships/hyperlink" Target="http://www.esvbible.org/Genesis+12-23/" TargetMode="External"/><Relationship Id="rId17" Type="http://schemas.openxmlformats.org/officeDocument/2006/relationships/hyperlink" Target="http://www.esvbible.org/Genesis+25-50/" TargetMode="External"/><Relationship Id="rId25" Type="http://schemas.openxmlformats.org/officeDocument/2006/relationships/hyperlink" Target="http://www.esvbible.org/Judges+6-8/" TargetMode="External"/><Relationship Id="rId2" Type="http://schemas.openxmlformats.org/officeDocument/2006/relationships/notesSlide" Target="../notesSlides/notesSlide20.xml"/><Relationship Id="rId16" Type="http://schemas.openxmlformats.org/officeDocument/2006/relationships/hyperlink" Target="http://www.esvbible.org/Hebrews+11.21/" TargetMode="External"/><Relationship Id="rId20" Type="http://schemas.openxmlformats.org/officeDocument/2006/relationships/hyperlink" Target="http://www.esvbible.org/Hebrews+11.23-28/" TargetMode="External"/><Relationship Id="rId29" Type="http://schemas.openxmlformats.org/officeDocument/2006/relationships/hyperlink" Target="http://www.esvbible.org/1+Samuel+12.11/" TargetMode="External"/><Relationship Id="rId1" Type="http://schemas.openxmlformats.org/officeDocument/2006/relationships/slideLayout" Target="../slideLayouts/slideLayout2.xml"/><Relationship Id="rId6" Type="http://schemas.openxmlformats.org/officeDocument/2006/relationships/hyperlink" Target="http://www.esvbible.org/Genesis+5.18-24/" TargetMode="External"/><Relationship Id="rId11" Type="http://schemas.openxmlformats.org/officeDocument/2006/relationships/hyperlink" Target="http://www.esvbible.org/Hebrews+11.11/" TargetMode="External"/><Relationship Id="rId24" Type="http://schemas.openxmlformats.org/officeDocument/2006/relationships/hyperlink" Target="http://www.esvbible.org/Hebrews+11.32/" TargetMode="External"/><Relationship Id="rId32" Type="http://schemas.openxmlformats.org/officeDocument/2006/relationships/hyperlink" Target="http://www.esvbible.org/2+Chronicles+35.18/" TargetMode="External"/><Relationship Id="rId5" Type="http://schemas.openxmlformats.org/officeDocument/2006/relationships/hyperlink" Target="http://www.esvbible.org/Hebrews+11.5/" TargetMode="External"/><Relationship Id="rId15" Type="http://schemas.openxmlformats.org/officeDocument/2006/relationships/hyperlink" Target="http://www.esvbible.org/Genesis+17-35/" TargetMode="External"/><Relationship Id="rId23" Type="http://schemas.openxmlformats.org/officeDocument/2006/relationships/hyperlink" Target="http://www.esvbible.org/Joshua+2.1%3B+Joshua+2.3%3B+Joshua+6.17-25/" TargetMode="External"/><Relationship Id="rId28" Type="http://schemas.openxmlformats.org/officeDocument/2006/relationships/hyperlink" Target="http://www.esvbible.org/Judges+11-12/" TargetMode="External"/><Relationship Id="rId10" Type="http://schemas.openxmlformats.org/officeDocument/2006/relationships/hyperlink" Target="http://www.esvbible.org/Genesis+12-25/" TargetMode="External"/><Relationship Id="rId19" Type="http://schemas.openxmlformats.org/officeDocument/2006/relationships/hyperlink" Target="http://www.esvbible.org/Genesis+37-50/" TargetMode="External"/><Relationship Id="rId31" Type="http://schemas.openxmlformats.org/officeDocument/2006/relationships/hyperlink" Target="http://www.esvbible.org/1+Chronicles+6%3B+1+Chronicles+9%3B+1+Chronicles+11%3B+1+Chronicles+26/" TargetMode="External"/><Relationship Id="rId4" Type="http://schemas.openxmlformats.org/officeDocument/2006/relationships/hyperlink" Target="http://www.esvbible.org/Genesis+4/" TargetMode="External"/><Relationship Id="rId9" Type="http://schemas.openxmlformats.org/officeDocument/2006/relationships/hyperlink" Target="http://www.esvbible.org/Hebrews+11.8-19/" TargetMode="External"/><Relationship Id="rId14" Type="http://schemas.openxmlformats.org/officeDocument/2006/relationships/hyperlink" Target="http://www.esvbible.org/Hebrews+11.17-20/" TargetMode="External"/><Relationship Id="rId22" Type="http://schemas.openxmlformats.org/officeDocument/2006/relationships/hyperlink" Target="http://www.esvbible.org/Hebrews+11.31/" TargetMode="External"/><Relationship Id="rId27" Type="http://schemas.openxmlformats.org/officeDocument/2006/relationships/hyperlink" Target="http://www.esvbible.org/Judges+13-16/" TargetMode="External"/><Relationship Id="rId30" Type="http://schemas.openxmlformats.org/officeDocument/2006/relationships/hyperlink" Target="http://www.esvbible.org/Ruth+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www.esvbible.org/Hebrews+12.2/" TargetMode="External"/><Relationship Id="rId13" Type="http://schemas.openxmlformats.org/officeDocument/2006/relationships/hyperlink" Target="http://www.esvbible.org/Hebrews+7.11/" TargetMode="External"/><Relationship Id="rId3" Type="http://schemas.openxmlformats.org/officeDocument/2006/relationships/hyperlink" Target="http://www.esvbible.org/Psalm+110.1/" TargetMode="External"/><Relationship Id="rId7" Type="http://schemas.openxmlformats.org/officeDocument/2006/relationships/hyperlink" Target="http://www.esvbible.org/Hebrews+10.12-13/" TargetMode="External"/><Relationship Id="rId12" Type="http://schemas.openxmlformats.org/officeDocument/2006/relationships/hyperlink" Target="http://www.esvbible.org/Hebrews+6.20/" TargetMode="External"/><Relationship Id="rId17" Type="http://schemas.openxmlformats.org/officeDocument/2006/relationships/hyperlink" Target="http://www.esvbible.org/Psalm+110/" TargetMode="External"/><Relationship Id="rId2" Type="http://schemas.openxmlformats.org/officeDocument/2006/relationships/notesSlide" Target="../notesSlides/notesSlide24.xml"/><Relationship Id="rId16" Type="http://schemas.openxmlformats.org/officeDocument/2006/relationships/hyperlink" Target="http://www.esvbible.org/Hebrews+7.21/" TargetMode="External"/><Relationship Id="rId1" Type="http://schemas.openxmlformats.org/officeDocument/2006/relationships/slideLayout" Target="../slideLayouts/slideLayout2.xml"/><Relationship Id="rId6" Type="http://schemas.openxmlformats.org/officeDocument/2006/relationships/hyperlink" Target="http://www.esvbible.org/Hebrews+8.1/" TargetMode="External"/><Relationship Id="rId11" Type="http://schemas.openxmlformats.org/officeDocument/2006/relationships/hyperlink" Target="http://www.esvbible.org/Hebrews+5.10/" TargetMode="External"/><Relationship Id="rId5" Type="http://schemas.openxmlformats.org/officeDocument/2006/relationships/hyperlink" Target="http://www.esvbible.org/Hebrews+1.13/" TargetMode="External"/><Relationship Id="rId15" Type="http://schemas.openxmlformats.org/officeDocument/2006/relationships/hyperlink" Target="http://www.esvbible.org/Hebrews+7.17/" TargetMode="External"/><Relationship Id="rId10" Type="http://schemas.openxmlformats.org/officeDocument/2006/relationships/hyperlink" Target="http://www.esvbible.org/Hebrews+5.6/" TargetMode="External"/><Relationship Id="rId4" Type="http://schemas.openxmlformats.org/officeDocument/2006/relationships/hyperlink" Target="http://www.esvbible.org/Hebrews+1.3/" TargetMode="External"/><Relationship Id="rId9" Type="http://schemas.openxmlformats.org/officeDocument/2006/relationships/hyperlink" Target="http://www.esvbible.org/Psalm+110.4/" TargetMode="External"/><Relationship Id="rId14" Type="http://schemas.openxmlformats.org/officeDocument/2006/relationships/hyperlink" Target="http://www.esvbible.org/Hebrews+7.15/"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www.esvbible.org/Hebrews+6.4-8/" TargetMode="External"/><Relationship Id="rId13" Type="http://schemas.openxmlformats.org/officeDocument/2006/relationships/hyperlink" Target="http://www.esvbible.org/Hebrews+12.25/" TargetMode="External"/><Relationship Id="rId3" Type="http://schemas.openxmlformats.org/officeDocument/2006/relationships/image" Target="../media/image1.jpg"/><Relationship Id="rId7" Type="http://schemas.openxmlformats.org/officeDocument/2006/relationships/hyperlink" Target="http://www.esvbible.org/Hebrews+3.8-13/" TargetMode="External"/><Relationship Id="rId12" Type="http://schemas.openxmlformats.org/officeDocument/2006/relationships/hyperlink" Target="http://www.esvbible.org/Hebrews+12.25-29/"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svbible.org/Hebrews+3.7-18/" TargetMode="External"/><Relationship Id="rId11" Type="http://schemas.openxmlformats.org/officeDocument/2006/relationships/hyperlink" Target="http://www.esvbible.org/Hebrews+10.26%3B+Hebrews+10.29/" TargetMode="External"/><Relationship Id="rId5" Type="http://schemas.openxmlformats.org/officeDocument/2006/relationships/hyperlink" Target="http://www.esvbible.org/Hebrews+2.3/" TargetMode="External"/><Relationship Id="rId10" Type="http://schemas.openxmlformats.org/officeDocument/2006/relationships/hyperlink" Target="http://www.esvbible.org/Hebrews+10.26-31/" TargetMode="External"/><Relationship Id="rId4" Type="http://schemas.openxmlformats.org/officeDocument/2006/relationships/hyperlink" Target="http://www.esvbible.org/Hebrews+2.1-4/" TargetMode="External"/><Relationship Id="rId9" Type="http://schemas.openxmlformats.org/officeDocument/2006/relationships/hyperlink" Target="http://www.esvbible.org/Hebrews+6.4-6/"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9F17-E6DC-9948-7C45-B53E2E27811E}"/>
              </a:ext>
            </a:extLst>
          </p:cNvPr>
          <p:cNvSpPr>
            <a:spLocks noGrp="1"/>
          </p:cNvSpPr>
          <p:nvPr>
            <p:ph type="ctrTitle"/>
          </p:nvPr>
        </p:nvSpPr>
        <p:spPr>
          <a:xfrm>
            <a:off x="685800" y="2621043"/>
            <a:ext cx="7772400" cy="1559719"/>
          </a:xfrm>
        </p:spPr>
        <p:txBody>
          <a:bodyPr anchor="t">
            <a:normAutofit fontScale="90000"/>
          </a:bodyPr>
          <a:lstStyle/>
          <a:p>
            <a:r>
              <a:rPr lang="en-US" sz="11500" spc="-150" dirty="0"/>
              <a:t>HEBREWS</a:t>
            </a:r>
          </a:p>
        </p:txBody>
      </p:sp>
      <p:sp>
        <p:nvSpPr>
          <p:cNvPr id="3" name="Subtitle 2">
            <a:extLst>
              <a:ext uri="{FF2B5EF4-FFF2-40B4-BE49-F238E27FC236}">
                <a16:creationId xmlns:a16="http://schemas.microsoft.com/office/drawing/2014/main" id="{82F00440-29BA-58CB-F94E-3197BCA7B755}"/>
              </a:ext>
            </a:extLst>
          </p:cNvPr>
          <p:cNvSpPr>
            <a:spLocks noGrp="1"/>
          </p:cNvSpPr>
          <p:nvPr>
            <p:ph type="subTitle" idx="1"/>
          </p:nvPr>
        </p:nvSpPr>
        <p:spPr>
          <a:xfrm>
            <a:off x="1143000" y="1995646"/>
            <a:ext cx="6858000" cy="775652"/>
          </a:xfrm>
        </p:spPr>
        <p:txBody>
          <a:bodyPr anchor="b">
            <a:normAutofit/>
          </a:bodyPr>
          <a:lstStyle/>
          <a:p>
            <a:r>
              <a:rPr lang="en-US" sz="4400" spc="400" dirty="0"/>
              <a:t>THE BOOK OF</a:t>
            </a:r>
          </a:p>
        </p:txBody>
      </p:sp>
      <p:cxnSp>
        <p:nvCxnSpPr>
          <p:cNvPr id="5" name="Straight Connector 4">
            <a:extLst>
              <a:ext uri="{FF2B5EF4-FFF2-40B4-BE49-F238E27FC236}">
                <a16:creationId xmlns:a16="http://schemas.microsoft.com/office/drawing/2014/main" id="{52D164B6-C3D3-5DFA-FFC1-E75ED7F0572D}"/>
              </a:ext>
            </a:extLst>
          </p:cNvPr>
          <p:cNvCxnSpPr/>
          <p:nvPr/>
        </p:nvCxnSpPr>
        <p:spPr>
          <a:xfrm>
            <a:off x="2148840" y="4180762"/>
            <a:ext cx="4960620" cy="0"/>
          </a:xfrm>
          <a:prstGeom prst="line">
            <a:avLst/>
          </a:prstGeom>
          <a:ln w="38100">
            <a:solidFill>
              <a:srgbClr val="F2E9B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AA63CD-EAF4-1D72-C6C7-E7C355F1C0D9}"/>
              </a:ext>
            </a:extLst>
          </p:cNvPr>
          <p:cNvSpPr txBox="1"/>
          <p:nvPr/>
        </p:nvSpPr>
        <p:spPr>
          <a:xfrm>
            <a:off x="0" y="4697730"/>
            <a:ext cx="9144000" cy="523220"/>
          </a:xfrm>
          <a:prstGeom prst="rect">
            <a:avLst/>
          </a:prstGeom>
          <a:solidFill>
            <a:srgbClr val="F2E9B4">
              <a:alpha val="85000"/>
            </a:srgbClr>
          </a:solidFill>
        </p:spPr>
        <p:txBody>
          <a:bodyPr wrap="square" rtlCol="0">
            <a:spAutoFit/>
          </a:bodyPr>
          <a:lstStyle/>
          <a:p>
            <a:pPr algn="ctr"/>
            <a:r>
              <a:rPr lang="en-US" sz="2800" b="1" i="1" dirty="0">
                <a:solidFill>
                  <a:schemeClr val="accent5">
                    <a:lumMod val="75000"/>
                  </a:schemeClr>
                </a:solidFill>
              </a:rPr>
              <a:t>“We have such a great high priest…”</a:t>
            </a:r>
          </a:p>
        </p:txBody>
      </p:sp>
    </p:spTree>
    <p:extLst>
      <p:ext uri="{BB962C8B-B14F-4D97-AF65-F5344CB8AC3E}">
        <p14:creationId xmlns:p14="http://schemas.microsoft.com/office/powerpoint/2010/main" val="3753672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3</a:t>
            </a:r>
          </a:p>
          <a:p>
            <a:pPr algn="ctr"/>
            <a:r>
              <a:rPr lang="en-US" sz="4000" dirty="0">
                <a:solidFill>
                  <a:schemeClr val="bg1"/>
                </a:solidFill>
              </a:rPr>
              <a:t>DELIVERING Priest</a:t>
            </a:r>
            <a:endParaRPr lang="en-US" sz="5400" dirty="0">
              <a:solidFill>
                <a:schemeClr val="bg1"/>
              </a:solidFill>
            </a:endParaRPr>
          </a:p>
        </p:txBody>
      </p:sp>
    </p:spTree>
    <p:extLst>
      <p:ext uri="{BB962C8B-B14F-4D97-AF65-F5344CB8AC3E}">
        <p14:creationId xmlns:p14="http://schemas.microsoft.com/office/powerpoint/2010/main" val="852056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Similarities: Moses and Jesus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825624"/>
            <a:ext cx="7886700" cy="4667249"/>
          </a:xfrm>
          <a:solidFill>
            <a:schemeClr val="accent4"/>
          </a:solidFill>
        </p:spPr>
        <p:txBody>
          <a:bodyPr lIns="182880" tIns="182880" rIns="182880" bIns="91440">
            <a:normAutofit lnSpcReduction="10000"/>
          </a:bodyPr>
          <a:lstStyle/>
          <a:p>
            <a:pPr marL="0" indent="0" algn="ctr">
              <a:spcBef>
                <a:spcPts val="1800"/>
              </a:spcBef>
              <a:buNone/>
            </a:pPr>
            <a:r>
              <a:rPr lang="en-US" sz="3600" b="1" dirty="0">
                <a:solidFill>
                  <a:schemeClr val="accent5">
                    <a:lumMod val="75000"/>
                  </a:schemeClr>
                </a:solidFill>
              </a:rPr>
              <a:t>BOTH….</a:t>
            </a:r>
          </a:p>
          <a:p>
            <a:pPr>
              <a:spcBef>
                <a:spcPts val="1800"/>
              </a:spcBef>
            </a:pPr>
            <a:r>
              <a:rPr lang="en-US" sz="3600" dirty="0">
                <a:solidFill>
                  <a:schemeClr val="accent5">
                    <a:lumMod val="75000"/>
                  </a:schemeClr>
                </a:solidFill>
              </a:rPr>
              <a:t>Appointed by God</a:t>
            </a:r>
          </a:p>
          <a:p>
            <a:pPr>
              <a:spcBef>
                <a:spcPts val="1800"/>
              </a:spcBef>
            </a:pPr>
            <a:r>
              <a:rPr lang="en-US" sz="3600" dirty="0">
                <a:solidFill>
                  <a:schemeClr val="accent5">
                    <a:lumMod val="75000"/>
                  </a:schemeClr>
                </a:solidFill>
              </a:rPr>
              <a:t>Worthy of Glory</a:t>
            </a:r>
          </a:p>
          <a:p>
            <a:pPr>
              <a:spcBef>
                <a:spcPts val="1800"/>
              </a:spcBef>
            </a:pPr>
            <a:r>
              <a:rPr lang="en-US" sz="3600" dirty="0">
                <a:solidFill>
                  <a:schemeClr val="accent5">
                    <a:lumMod val="75000"/>
                  </a:schemeClr>
                </a:solidFill>
              </a:rPr>
              <a:t>Faithful to God</a:t>
            </a:r>
          </a:p>
          <a:p>
            <a:pPr>
              <a:spcBef>
                <a:spcPts val="1800"/>
              </a:spcBef>
            </a:pPr>
            <a:r>
              <a:rPr lang="en-US" sz="3600" dirty="0">
                <a:solidFill>
                  <a:schemeClr val="accent5">
                    <a:lumMod val="75000"/>
                  </a:schemeClr>
                </a:solidFill>
              </a:rPr>
              <a:t>Responsible for God’s House</a:t>
            </a:r>
          </a:p>
          <a:p>
            <a:pPr>
              <a:spcBef>
                <a:spcPts val="1800"/>
              </a:spcBef>
            </a:pPr>
            <a:r>
              <a:rPr lang="en-US" sz="3600" dirty="0">
                <a:solidFill>
                  <a:schemeClr val="accent5">
                    <a:lumMod val="75000"/>
                  </a:schemeClr>
                </a:solidFill>
              </a:rPr>
              <a:t>Mediator’s of God’s revelation to His people</a:t>
            </a:r>
          </a:p>
        </p:txBody>
      </p:sp>
    </p:spTree>
    <p:extLst>
      <p:ext uri="{BB962C8B-B14F-4D97-AF65-F5344CB8AC3E}">
        <p14:creationId xmlns:p14="http://schemas.microsoft.com/office/powerpoint/2010/main" val="2209875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Contrasts: Moses and Jesus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825624"/>
            <a:ext cx="3886200" cy="4667249"/>
          </a:xfrm>
          <a:solidFill>
            <a:schemeClr val="accent4"/>
          </a:solidFill>
        </p:spPr>
        <p:txBody>
          <a:bodyPr lIns="182880" tIns="182880" rIns="182880" bIns="91440">
            <a:normAutofit lnSpcReduction="10000"/>
          </a:bodyPr>
          <a:lstStyle/>
          <a:p>
            <a:pPr marL="0" indent="0" algn="ctr">
              <a:spcBef>
                <a:spcPts val="1800"/>
              </a:spcBef>
              <a:buNone/>
            </a:pPr>
            <a:r>
              <a:rPr lang="en-US" b="1" dirty="0">
                <a:solidFill>
                  <a:schemeClr val="accent5">
                    <a:lumMod val="75000"/>
                  </a:schemeClr>
                </a:solidFill>
              </a:rPr>
              <a:t>MOSES</a:t>
            </a:r>
          </a:p>
          <a:p>
            <a:pPr>
              <a:spcBef>
                <a:spcPts val="1800"/>
              </a:spcBef>
            </a:pPr>
            <a:r>
              <a:rPr lang="en-US" dirty="0">
                <a:solidFill>
                  <a:schemeClr val="accent5">
                    <a:lumMod val="75000"/>
                  </a:schemeClr>
                </a:solidFill>
              </a:rPr>
              <a:t>Worthy of Glory (Numbers 12), (3.3)</a:t>
            </a:r>
          </a:p>
          <a:p>
            <a:pPr>
              <a:spcBef>
                <a:spcPts val="1800"/>
              </a:spcBef>
            </a:pPr>
            <a:r>
              <a:rPr lang="en-US" dirty="0">
                <a:solidFill>
                  <a:schemeClr val="accent5">
                    <a:lumMod val="75000"/>
                  </a:schemeClr>
                </a:solidFill>
              </a:rPr>
              <a:t>Faithful Member of God’s House (3.2)</a:t>
            </a:r>
          </a:p>
          <a:p>
            <a:pPr>
              <a:spcBef>
                <a:spcPts val="1800"/>
              </a:spcBef>
            </a:pPr>
            <a:r>
              <a:rPr lang="en-US" dirty="0">
                <a:solidFill>
                  <a:schemeClr val="accent5">
                    <a:lumMod val="75000"/>
                  </a:schemeClr>
                </a:solidFill>
              </a:rPr>
              <a:t>Faithful Servant in God’s House (3.5)</a:t>
            </a:r>
          </a:p>
          <a:p>
            <a:pPr>
              <a:spcBef>
                <a:spcPts val="1800"/>
              </a:spcBef>
            </a:pPr>
            <a:r>
              <a:rPr lang="en-US" dirty="0">
                <a:solidFill>
                  <a:schemeClr val="accent5">
                    <a:lumMod val="75000"/>
                  </a:schemeClr>
                </a:solidFill>
              </a:rPr>
              <a:t>Spoke of a Prophet to Come Like Him (Deut.18.15-19)</a:t>
            </a:r>
            <a:endParaRPr lang="en-US" sz="2200" dirty="0">
              <a:solidFill>
                <a:schemeClr val="accent5">
                  <a:lumMod val="75000"/>
                </a:schemeClr>
              </a:solidFill>
            </a:endParaRP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xfrm>
            <a:off x="4629150" y="1825625"/>
            <a:ext cx="3886200" cy="4667248"/>
          </a:xfrm>
          <a:solidFill>
            <a:schemeClr val="accent4"/>
          </a:solidFill>
        </p:spPr>
        <p:txBody>
          <a:bodyPr lIns="182880" tIns="182880" rIns="182880" bIns="91440">
            <a:normAutofit lnSpcReduction="10000"/>
          </a:bodyPr>
          <a:lstStyle/>
          <a:p>
            <a:pPr marL="0" indent="0" algn="ctr">
              <a:spcBef>
                <a:spcPts val="1800"/>
              </a:spcBef>
              <a:buNone/>
            </a:pPr>
            <a:r>
              <a:rPr lang="en-US" sz="2600" b="1" dirty="0">
                <a:solidFill>
                  <a:schemeClr val="accent5">
                    <a:lumMod val="75000"/>
                  </a:schemeClr>
                </a:solidFill>
              </a:rPr>
              <a:t>JESUS</a:t>
            </a:r>
          </a:p>
          <a:p>
            <a:pPr>
              <a:spcBef>
                <a:spcPts val="1800"/>
              </a:spcBef>
            </a:pPr>
            <a:r>
              <a:rPr lang="en-US" dirty="0">
                <a:solidFill>
                  <a:schemeClr val="accent5">
                    <a:lumMod val="75000"/>
                  </a:schemeClr>
                </a:solidFill>
              </a:rPr>
              <a:t>Worthy of More Glory (3.3)</a:t>
            </a:r>
          </a:p>
          <a:p>
            <a:pPr>
              <a:spcBef>
                <a:spcPts val="1800"/>
              </a:spcBef>
            </a:pPr>
            <a:r>
              <a:rPr lang="en-US" dirty="0">
                <a:solidFill>
                  <a:schemeClr val="accent5">
                    <a:lumMod val="75000"/>
                  </a:schemeClr>
                </a:solidFill>
              </a:rPr>
              <a:t>Faithful Builder of God’s House (3.4)</a:t>
            </a:r>
          </a:p>
          <a:p>
            <a:pPr>
              <a:spcBef>
                <a:spcPts val="1800"/>
              </a:spcBef>
            </a:pPr>
            <a:r>
              <a:rPr lang="en-US" dirty="0">
                <a:solidFill>
                  <a:schemeClr val="accent5">
                    <a:lumMod val="75000"/>
                  </a:schemeClr>
                </a:solidFill>
              </a:rPr>
              <a:t>Faithful Son over God’s House (3.6)</a:t>
            </a:r>
          </a:p>
          <a:p>
            <a:pPr>
              <a:spcBef>
                <a:spcPts val="1800"/>
              </a:spcBef>
            </a:pPr>
            <a:r>
              <a:rPr lang="en-US" dirty="0">
                <a:solidFill>
                  <a:schemeClr val="accent5">
                    <a:lumMod val="75000"/>
                  </a:schemeClr>
                </a:solidFill>
              </a:rPr>
              <a:t>Fulfillment as the Prophet to Come </a:t>
            </a:r>
          </a:p>
          <a:p>
            <a:pPr marL="0" indent="0">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8574556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14083452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4  </a:t>
            </a:r>
          </a:p>
          <a:p>
            <a:pPr algn="ctr"/>
            <a:r>
              <a:rPr lang="en-US" sz="4000" dirty="0">
                <a:solidFill>
                  <a:schemeClr val="bg1"/>
                </a:solidFill>
              </a:rPr>
              <a:t>CONQUERING Priest</a:t>
            </a:r>
            <a:endParaRPr lang="en-US" sz="5400" dirty="0">
              <a:solidFill>
                <a:schemeClr val="bg1"/>
              </a:solidFill>
            </a:endParaRPr>
          </a:p>
        </p:txBody>
      </p:sp>
    </p:spTree>
    <p:extLst>
      <p:ext uri="{BB962C8B-B14F-4D97-AF65-F5344CB8AC3E}">
        <p14:creationId xmlns:p14="http://schemas.microsoft.com/office/powerpoint/2010/main" val="367417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Word of God</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825624"/>
            <a:ext cx="3886200" cy="4667249"/>
          </a:xfrm>
          <a:solidFill>
            <a:schemeClr val="accent4"/>
          </a:solidFill>
        </p:spPr>
        <p:txBody>
          <a:bodyPr lIns="182880" tIns="182880" rIns="182880" bIns="91440">
            <a:normAutofit/>
          </a:bodyPr>
          <a:lstStyle/>
          <a:p>
            <a:pPr marL="0" indent="0" algn="ctr">
              <a:spcBef>
                <a:spcPts val="1800"/>
              </a:spcBef>
              <a:buNone/>
            </a:pPr>
            <a:r>
              <a:rPr lang="en-US" b="1" dirty="0">
                <a:solidFill>
                  <a:schemeClr val="accent5">
                    <a:lumMod val="75000"/>
                  </a:schemeClr>
                </a:solidFill>
              </a:rPr>
              <a:t>Power…</a:t>
            </a:r>
          </a:p>
          <a:p>
            <a:pPr>
              <a:lnSpc>
                <a:spcPct val="150000"/>
              </a:lnSpc>
              <a:spcBef>
                <a:spcPts val="1800"/>
              </a:spcBef>
            </a:pPr>
            <a:r>
              <a:rPr lang="en-US" dirty="0">
                <a:solidFill>
                  <a:schemeClr val="accent5">
                    <a:lumMod val="75000"/>
                  </a:schemeClr>
                </a:solidFill>
              </a:rPr>
              <a:t>To Create (11.3)</a:t>
            </a:r>
          </a:p>
          <a:p>
            <a:pPr>
              <a:lnSpc>
                <a:spcPct val="150000"/>
              </a:lnSpc>
              <a:spcBef>
                <a:spcPts val="1800"/>
              </a:spcBef>
            </a:pPr>
            <a:r>
              <a:rPr lang="en-US" dirty="0">
                <a:solidFill>
                  <a:schemeClr val="accent5">
                    <a:lumMod val="75000"/>
                  </a:schemeClr>
                </a:solidFill>
              </a:rPr>
              <a:t>To Sustain (1.3)</a:t>
            </a:r>
          </a:p>
          <a:p>
            <a:pPr>
              <a:lnSpc>
                <a:spcPct val="150000"/>
              </a:lnSpc>
              <a:spcBef>
                <a:spcPts val="1800"/>
              </a:spcBef>
            </a:pPr>
            <a:r>
              <a:rPr lang="en-US" dirty="0">
                <a:solidFill>
                  <a:schemeClr val="accent5">
                    <a:lumMod val="75000"/>
                  </a:schemeClr>
                </a:solidFill>
              </a:rPr>
              <a:t>To Prove (2.3-4)</a:t>
            </a:r>
          </a:p>
          <a:p>
            <a:pPr>
              <a:lnSpc>
                <a:spcPct val="150000"/>
              </a:lnSpc>
              <a:spcBef>
                <a:spcPts val="1800"/>
              </a:spcBef>
            </a:pPr>
            <a:r>
              <a:rPr lang="en-US" dirty="0">
                <a:solidFill>
                  <a:schemeClr val="accent5">
                    <a:lumMod val="75000"/>
                  </a:schemeClr>
                </a:solidFill>
              </a:rPr>
              <a:t>To Save (2.3)</a:t>
            </a:r>
            <a:endParaRPr lang="en-US" sz="2200" dirty="0">
              <a:solidFill>
                <a:schemeClr val="accent5">
                  <a:lumMod val="75000"/>
                </a:schemeClr>
              </a:solidFill>
            </a:endParaRP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xfrm>
            <a:off x="4629150" y="1825625"/>
            <a:ext cx="3886200" cy="4667248"/>
          </a:xfrm>
          <a:solidFill>
            <a:schemeClr val="accent4"/>
          </a:solidFill>
        </p:spPr>
        <p:txBody>
          <a:bodyPr lIns="182880" tIns="182880" rIns="182880" bIns="91440">
            <a:normAutofit/>
          </a:bodyPr>
          <a:lstStyle/>
          <a:p>
            <a:pPr marL="0" indent="0" algn="ctr">
              <a:spcBef>
                <a:spcPts val="1800"/>
              </a:spcBef>
              <a:buNone/>
            </a:pPr>
            <a:r>
              <a:rPr lang="en-US" sz="2600" b="1" dirty="0">
                <a:solidFill>
                  <a:schemeClr val="accent5">
                    <a:lumMod val="75000"/>
                  </a:schemeClr>
                </a:solidFill>
              </a:rPr>
              <a:t>Active…</a:t>
            </a:r>
          </a:p>
          <a:p>
            <a:pPr>
              <a:lnSpc>
                <a:spcPct val="150000"/>
              </a:lnSpc>
              <a:spcBef>
                <a:spcPts val="1800"/>
              </a:spcBef>
            </a:pPr>
            <a:r>
              <a:rPr lang="en-US" dirty="0">
                <a:solidFill>
                  <a:schemeClr val="accent5">
                    <a:lumMod val="75000"/>
                  </a:schemeClr>
                </a:solidFill>
              </a:rPr>
              <a:t>Piercing (4.12)</a:t>
            </a:r>
          </a:p>
          <a:p>
            <a:pPr>
              <a:lnSpc>
                <a:spcPct val="150000"/>
              </a:lnSpc>
              <a:spcBef>
                <a:spcPts val="1800"/>
              </a:spcBef>
            </a:pPr>
            <a:r>
              <a:rPr lang="en-US" dirty="0">
                <a:solidFill>
                  <a:schemeClr val="accent5">
                    <a:lumMod val="75000"/>
                  </a:schemeClr>
                </a:solidFill>
              </a:rPr>
              <a:t>Discerning (4.12)</a:t>
            </a:r>
          </a:p>
          <a:p>
            <a:pPr marL="0" indent="0">
              <a:lnSpc>
                <a:spcPct val="150000"/>
              </a:lnSpc>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229784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5  </a:t>
            </a:r>
          </a:p>
          <a:p>
            <a:pPr algn="ctr"/>
            <a:r>
              <a:rPr lang="en-US" sz="4000" dirty="0">
                <a:solidFill>
                  <a:schemeClr val="bg1"/>
                </a:solidFill>
              </a:rPr>
              <a:t>PERFECT Priest</a:t>
            </a:r>
            <a:endParaRPr lang="en-US" sz="5400" dirty="0">
              <a:solidFill>
                <a:schemeClr val="bg1"/>
              </a:solidFill>
            </a:endParaRPr>
          </a:p>
        </p:txBody>
      </p:sp>
    </p:spTree>
    <p:extLst>
      <p:ext uri="{BB962C8B-B14F-4D97-AF65-F5344CB8AC3E}">
        <p14:creationId xmlns:p14="http://schemas.microsoft.com/office/powerpoint/2010/main" val="1588691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3353122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6-7  </a:t>
            </a:r>
          </a:p>
          <a:p>
            <a:pPr algn="ctr"/>
            <a:r>
              <a:rPr lang="en-US" sz="4000" dirty="0">
                <a:solidFill>
                  <a:schemeClr val="bg1"/>
                </a:solidFill>
              </a:rPr>
              <a:t>ETERNAL Priest</a:t>
            </a:r>
            <a:endParaRPr lang="en-US" sz="5400" dirty="0">
              <a:solidFill>
                <a:schemeClr val="bg1"/>
              </a:solidFill>
            </a:endParaRPr>
          </a:p>
        </p:txBody>
      </p:sp>
    </p:spTree>
    <p:extLst>
      <p:ext uri="{BB962C8B-B14F-4D97-AF65-F5344CB8AC3E}">
        <p14:creationId xmlns:p14="http://schemas.microsoft.com/office/powerpoint/2010/main" val="2156298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9EC97B5-6406-6D41-055D-56B8F5BE37F2}"/>
              </a:ext>
            </a:extLst>
          </p:cNvPr>
          <p:cNvGraphicFramePr>
            <a:graphicFrameLocks noGrp="1"/>
          </p:cNvGraphicFramePr>
          <p:nvPr>
            <p:ph idx="1"/>
            <p:extLst>
              <p:ext uri="{D42A27DB-BD31-4B8C-83A1-F6EECF244321}">
                <p14:modId xmlns:p14="http://schemas.microsoft.com/office/powerpoint/2010/main" val="2206456367"/>
              </p:ext>
            </p:extLst>
          </p:nvPr>
        </p:nvGraphicFramePr>
        <p:xfrm>
          <a:off x="268795" y="256033"/>
          <a:ext cx="8606409" cy="5780795"/>
        </p:xfrm>
        <a:graphic>
          <a:graphicData uri="http://schemas.openxmlformats.org/drawingml/2006/table">
            <a:tbl>
              <a:tblPr firstRow="1" firstCol="1" bandRow="1">
                <a:tableStyleId>{5C22544A-7EE6-4342-B048-85BDC9FD1C3A}</a:tableStyleId>
              </a:tblPr>
              <a:tblGrid>
                <a:gridCol w="2868803">
                  <a:extLst>
                    <a:ext uri="{9D8B030D-6E8A-4147-A177-3AD203B41FA5}">
                      <a16:colId xmlns:a16="http://schemas.microsoft.com/office/drawing/2014/main" val="907848460"/>
                    </a:ext>
                  </a:extLst>
                </a:gridCol>
                <a:gridCol w="1668527">
                  <a:extLst>
                    <a:ext uri="{9D8B030D-6E8A-4147-A177-3AD203B41FA5}">
                      <a16:colId xmlns:a16="http://schemas.microsoft.com/office/drawing/2014/main" val="781969534"/>
                    </a:ext>
                  </a:extLst>
                </a:gridCol>
                <a:gridCol w="4069079">
                  <a:extLst>
                    <a:ext uri="{9D8B030D-6E8A-4147-A177-3AD203B41FA5}">
                      <a16:colId xmlns:a16="http://schemas.microsoft.com/office/drawing/2014/main" val="704660840"/>
                    </a:ext>
                  </a:extLst>
                </a:gridCol>
              </a:tblGrid>
              <a:tr h="684862">
                <a:tc>
                  <a:txBody>
                    <a:bodyPr/>
                    <a:lstStyle/>
                    <a:p>
                      <a:pPr marL="0" marR="0" algn="ctr">
                        <a:lnSpc>
                          <a:spcPct val="115000"/>
                        </a:lnSpc>
                        <a:spcBef>
                          <a:spcPts val="0"/>
                        </a:spcBef>
                        <a:spcAft>
                          <a:spcPts val="0"/>
                        </a:spcAft>
                      </a:pPr>
                      <a:r>
                        <a:rPr lang="en-US" sz="2000" dirty="0">
                          <a:solidFill>
                            <a:srgbClr val="F2E9B4"/>
                          </a:solidFill>
                          <a:effectLst/>
                        </a:rPr>
                        <a:t>Levitical High Priests</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ctr">
                        <a:lnSpc>
                          <a:spcPct val="115000"/>
                        </a:lnSpc>
                        <a:spcBef>
                          <a:spcPts val="0"/>
                        </a:spcBef>
                        <a:spcAft>
                          <a:spcPts val="0"/>
                        </a:spcAft>
                      </a:pPr>
                      <a:r>
                        <a:rPr lang="en-US" sz="2000" dirty="0">
                          <a:solidFill>
                            <a:srgbClr val="F2E9B4"/>
                          </a:solidFill>
                          <a:effectLst/>
                        </a:rPr>
                        <a:t>Reference</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ctr">
                        <a:lnSpc>
                          <a:spcPct val="115000"/>
                        </a:lnSpc>
                        <a:spcBef>
                          <a:spcPts val="0"/>
                        </a:spcBef>
                        <a:spcAft>
                          <a:spcPts val="0"/>
                        </a:spcAft>
                      </a:pPr>
                      <a:r>
                        <a:rPr lang="en-US" sz="2000" dirty="0">
                          <a:solidFill>
                            <a:srgbClr val="F2E9B4"/>
                          </a:solidFill>
                          <a:effectLst/>
                        </a:rPr>
                        <a:t>Jesus the High Priest</a:t>
                      </a:r>
                      <a:endParaRPr lang="en-US" sz="20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extLst>
                  <a:ext uri="{0D108BD9-81ED-4DB2-BD59-A6C34878D82A}">
                    <a16:rowId xmlns:a16="http://schemas.microsoft.com/office/drawing/2014/main" val="4272681591"/>
                  </a:ext>
                </a:extLst>
              </a:tr>
              <a:tr h="684862">
                <a:tc>
                  <a:txBody>
                    <a:bodyPr/>
                    <a:lstStyle/>
                    <a:p>
                      <a:pPr marL="0" marR="0">
                        <a:lnSpc>
                          <a:spcPct val="115000"/>
                        </a:lnSpc>
                        <a:spcBef>
                          <a:spcPts val="0"/>
                        </a:spcBef>
                        <a:spcAft>
                          <a:spcPts val="0"/>
                        </a:spcAft>
                      </a:pPr>
                      <a:r>
                        <a:rPr lang="en-US" sz="1600" dirty="0">
                          <a:solidFill>
                            <a:srgbClr val="F2E9B4"/>
                          </a:solidFill>
                          <a:effectLst/>
                        </a:rPr>
                        <a:t>many in number</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gn="l">
                        <a:lnSpc>
                          <a:spcPct val="115000"/>
                        </a:lnSpc>
                        <a:spcBef>
                          <a:spcPts val="0"/>
                        </a:spcBef>
                        <a:spcAft>
                          <a:spcPts val="0"/>
                        </a:spcAft>
                      </a:pPr>
                      <a:r>
                        <a:rPr lang="en-US" sz="2000" u="none" strike="noStrike" dirty="0">
                          <a:solidFill>
                            <a:schemeClr val="bg1"/>
                          </a:solidFill>
                          <a:effectLst/>
                          <a:hlinkClick r:id="rId3" tooltip="Hebrews 7:23-24">
                            <a:extLst>
                              <a:ext uri="{A12FA001-AC4F-418D-AE19-62706E023703}">
                                <ahyp:hlinkClr xmlns:ahyp="http://schemas.microsoft.com/office/drawing/2018/hyperlinkcolor" val="tx"/>
                              </a:ext>
                            </a:extLst>
                          </a:hlinkClick>
                        </a:rPr>
                        <a:t>7:23–24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one</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517946397"/>
                  </a:ext>
                </a:extLst>
              </a:tr>
              <a:tr h="684862">
                <a:tc>
                  <a:txBody>
                    <a:bodyPr/>
                    <a:lstStyle/>
                    <a:p>
                      <a:pPr marL="0" marR="0">
                        <a:lnSpc>
                          <a:spcPct val="115000"/>
                        </a:lnSpc>
                        <a:spcBef>
                          <a:spcPts val="0"/>
                        </a:spcBef>
                        <a:spcAft>
                          <a:spcPts val="0"/>
                        </a:spcAft>
                      </a:pPr>
                      <a:r>
                        <a:rPr lang="en-US" sz="1600" dirty="0">
                          <a:solidFill>
                            <a:srgbClr val="F2E9B4"/>
                          </a:solidFill>
                          <a:effectLst/>
                        </a:rPr>
                        <a:t>temporary</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3" tooltip="Hebrews 7:23-24">
                            <a:extLst>
                              <a:ext uri="{A12FA001-AC4F-418D-AE19-62706E023703}">
                                <ahyp:hlinkClr xmlns:ahyp="http://schemas.microsoft.com/office/drawing/2018/hyperlinkcolor" val="tx"/>
                              </a:ext>
                            </a:extLst>
                          </a:hlinkClick>
                        </a:rPr>
                        <a:t>7:23–24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permanent and eternal</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631737551"/>
                  </a:ext>
                </a:extLst>
              </a:tr>
              <a:tr h="937632">
                <a:tc>
                  <a:txBody>
                    <a:bodyPr/>
                    <a:lstStyle/>
                    <a:p>
                      <a:pPr marL="0" marR="0">
                        <a:lnSpc>
                          <a:spcPct val="115000"/>
                        </a:lnSpc>
                        <a:spcBef>
                          <a:spcPts val="0"/>
                        </a:spcBef>
                        <a:spcAft>
                          <a:spcPts val="0"/>
                        </a:spcAft>
                      </a:pPr>
                      <a:r>
                        <a:rPr lang="en-US" sz="1600" dirty="0">
                          <a:solidFill>
                            <a:srgbClr val="F2E9B4"/>
                          </a:solidFill>
                          <a:effectLst/>
                        </a:rPr>
                        <a:t>sinners who had to offer sacrifices for their “own sins”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4" tooltip="Hebrews 7:26-27">
                            <a:extLst>
                              <a:ext uri="{A12FA001-AC4F-418D-AE19-62706E023703}">
                                <ahyp:hlinkClr xmlns:ahyp="http://schemas.microsoft.com/office/drawing/2018/hyperlinkcolor" val="tx"/>
                              </a:ext>
                            </a:extLst>
                          </a:hlinkClick>
                        </a:rPr>
                        <a:t>7:26–27</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holy, innocent; offers sacrifice only for others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063558864"/>
                  </a:ext>
                </a:extLst>
              </a:tr>
              <a:tr h="684862">
                <a:tc>
                  <a:txBody>
                    <a:bodyPr/>
                    <a:lstStyle/>
                    <a:p>
                      <a:pPr marL="0" marR="0">
                        <a:lnSpc>
                          <a:spcPct val="115000"/>
                        </a:lnSpc>
                        <a:spcBef>
                          <a:spcPts val="0"/>
                        </a:spcBef>
                        <a:spcAft>
                          <a:spcPts val="0"/>
                        </a:spcAft>
                      </a:pPr>
                      <a:r>
                        <a:rPr lang="en-US" sz="1600" dirty="0">
                          <a:solidFill>
                            <a:srgbClr val="F2E9B4"/>
                          </a:solidFill>
                          <a:effectLst/>
                        </a:rPr>
                        <a:t>had to sacrifice “daily”</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5" tooltip="Hebrews 7:27">
                            <a:extLst>
                              <a:ext uri="{A12FA001-AC4F-418D-AE19-62706E023703}">
                                <ahyp:hlinkClr xmlns:ahyp="http://schemas.microsoft.com/office/drawing/2018/hyperlinkcolor" val="tx"/>
                              </a:ext>
                            </a:extLst>
                          </a:hlinkClick>
                        </a:rPr>
                        <a:t>7:27</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sacrificed “once for all”</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535748536"/>
                  </a:ext>
                </a:extLst>
              </a:tr>
              <a:tr h="684862">
                <a:tc>
                  <a:txBody>
                    <a:bodyPr/>
                    <a:lstStyle/>
                    <a:p>
                      <a:pPr marL="0" marR="0">
                        <a:lnSpc>
                          <a:spcPct val="115000"/>
                        </a:lnSpc>
                        <a:spcBef>
                          <a:spcPts val="0"/>
                        </a:spcBef>
                        <a:spcAft>
                          <a:spcPts val="0"/>
                        </a:spcAft>
                      </a:pPr>
                      <a:r>
                        <a:rPr lang="en-US" sz="1600" dirty="0">
                          <a:solidFill>
                            <a:srgbClr val="F2E9B4"/>
                          </a:solidFill>
                          <a:effectLst/>
                        </a:rPr>
                        <a:t>offered sacrificial animals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6" tooltip="Hebrews 7:27; Hebrews 9:11-14">
                            <a:extLst>
                              <a:ext uri="{A12FA001-AC4F-418D-AE19-62706E023703}">
                                <ahyp:hlinkClr xmlns:ahyp="http://schemas.microsoft.com/office/drawing/2018/hyperlinkcolor" val="tx"/>
                              </a:ext>
                            </a:extLst>
                          </a:hlinkClick>
                        </a:rPr>
                        <a:t>7:27; 9:11–14</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“offered up himself”</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4371089"/>
                  </a:ext>
                </a:extLst>
              </a:tr>
              <a:tr h="1348486">
                <a:tc>
                  <a:txBody>
                    <a:bodyPr/>
                    <a:lstStyle/>
                    <a:p>
                      <a:pPr marL="0" marR="0">
                        <a:lnSpc>
                          <a:spcPct val="115000"/>
                        </a:lnSpc>
                        <a:spcBef>
                          <a:spcPts val="0"/>
                        </a:spcBef>
                        <a:spcAft>
                          <a:spcPts val="0"/>
                        </a:spcAft>
                      </a:pPr>
                      <a:r>
                        <a:rPr lang="en-US" sz="1600" dirty="0">
                          <a:solidFill>
                            <a:srgbClr val="F2E9B4"/>
                          </a:solidFill>
                          <a:effectLst/>
                        </a:rPr>
                        <a:t>entered the holy places through a man-made tent and by means of the blood of goats and calves</a:t>
                      </a:r>
                      <a:endParaRPr lang="en-US" sz="16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chemeClr val="accent5">
                        <a:lumMod val="75000"/>
                      </a:schemeClr>
                    </a:solidFill>
                  </a:tcPr>
                </a:tc>
                <a:tc>
                  <a:txBody>
                    <a:bodyPr/>
                    <a:lstStyle/>
                    <a:p>
                      <a:pPr marL="0" marR="0">
                        <a:lnSpc>
                          <a:spcPct val="115000"/>
                        </a:lnSpc>
                        <a:spcBef>
                          <a:spcPts val="0"/>
                        </a:spcBef>
                        <a:spcAft>
                          <a:spcPts val="0"/>
                        </a:spcAft>
                      </a:pPr>
                      <a:r>
                        <a:rPr lang="en-US" sz="2000" u="none" strike="noStrike" dirty="0">
                          <a:solidFill>
                            <a:schemeClr val="bg1"/>
                          </a:solidFill>
                          <a:effectLst/>
                          <a:hlinkClick r:id="rId7" tooltip="Hebrews 9:11-12">
                            <a:extLst>
                              <a:ext uri="{A12FA001-AC4F-418D-AE19-62706E023703}">
                                <ahyp:hlinkClr xmlns:ahyp="http://schemas.microsoft.com/office/drawing/2018/hyperlinkcolor" val="tx"/>
                              </a:ext>
                            </a:extLst>
                          </a:hlinkClick>
                        </a:rPr>
                        <a:t>9:11–12</a:t>
                      </a:r>
                      <a:r>
                        <a:rPr lang="en-US" sz="2000" dirty="0">
                          <a:solidFill>
                            <a:schemeClr val="bg1"/>
                          </a:solidFill>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0" marR="0">
                        <a:lnSpc>
                          <a:spcPct val="115000"/>
                        </a:lnSpc>
                        <a:spcBef>
                          <a:spcPts val="0"/>
                        </a:spcBef>
                        <a:spcAft>
                          <a:spcPts val="0"/>
                        </a:spcAft>
                      </a:pPr>
                      <a:r>
                        <a:rPr lang="en-US" sz="2000" dirty="0">
                          <a:solidFill>
                            <a:schemeClr val="bg1"/>
                          </a:solidFill>
                          <a:effectLst/>
                        </a:rPr>
                        <a:t>entered the holy place of the presence of God and by means of his own blood</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1584205508"/>
                  </a:ext>
                </a:extLst>
              </a:tr>
            </a:tbl>
          </a:graphicData>
        </a:graphic>
      </p:graphicFrame>
      <p:sp>
        <p:nvSpPr>
          <p:cNvPr id="5" name="Rectangle 1">
            <a:extLst>
              <a:ext uri="{FF2B5EF4-FFF2-40B4-BE49-F238E27FC236}">
                <a16:creationId xmlns:a16="http://schemas.microsoft.com/office/drawing/2014/main" id="{EDDA71C9-586B-31A4-06E8-C4D6B4DD5F23}"/>
              </a:ext>
            </a:extLst>
          </p:cNvPr>
          <p:cNvSpPr>
            <a:spLocks noChangeArrowheads="1"/>
          </p:cNvSpPr>
          <p:nvPr/>
        </p:nvSpPr>
        <p:spPr bwMode="auto">
          <a:xfrm>
            <a:off x="201930" y="6212841"/>
            <a:ext cx="5573962"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2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Differences between Levitical High Priests and Jesus the High Priest</a:t>
            </a:r>
            <a:endParaRPr lang="en-US" altLang="en-US" sz="900" dirty="0">
              <a:solidFill>
                <a:srgbClr val="F2E9B4"/>
              </a:solidFill>
            </a:endParaRPr>
          </a:p>
          <a:p>
            <a:pPr eaLnBrk="0" fontAlgn="base" hangingPunct="0">
              <a:spcBef>
                <a:spcPct val="0"/>
              </a:spcBef>
              <a:spcAft>
                <a:spcPct val="0"/>
              </a:spcAft>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7506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52B4-739B-7732-A367-570421C94DB2}"/>
              </a:ext>
            </a:extLst>
          </p:cNvPr>
          <p:cNvSpPr>
            <a:spLocks noGrp="1"/>
          </p:cNvSpPr>
          <p:nvPr>
            <p:ph type="title"/>
          </p:nvPr>
        </p:nvSpPr>
        <p:spPr>
          <a:xfrm>
            <a:off x="702945" y="353275"/>
            <a:ext cx="7738110" cy="827456"/>
          </a:xfrm>
          <a:solidFill>
            <a:schemeClr val="accent5">
              <a:lumMod val="75000"/>
            </a:schemeClr>
          </a:solidFill>
        </p:spPr>
        <p:txBody>
          <a:bodyPr>
            <a:normAutofit fontScale="90000"/>
          </a:bodyPr>
          <a:lstStyle/>
          <a:p>
            <a:pPr algn="ctr"/>
            <a:r>
              <a:rPr lang="en-US" sz="3200" dirty="0">
                <a:solidFill>
                  <a:schemeClr val="bg1"/>
                </a:solidFill>
              </a:rPr>
              <a:t>HEBREWS Adult Class Schedule </a:t>
            </a:r>
            <a:br>
              <a:rPr lang="en-US" sz="3200" dirty="0">
                <a:solidFill>
                  <a:schemeClr val="bg1"/>
                </a:solidFill>
              </a:rPr>
            </a:br>
            <a:r>
              <a:rPr lang="en-US" sz="3200" dirty="0">
                <a:solidFill>
                  <a:schemeClr val="bg1"/>
                </a:solidFill>
              </a:rPr>
              <a:t>Sundays - 4Q 2023</a:t>
            </a:r>
          </a:p>
        </p:txBody>
      </p:sp>
      <p:graphicFrame>
        <p:nvGraphicFramePr>
          <p:cNvPr id="10" name="Table 10">
            <a:extLst>
              <a:ext uri="{FF2B5EF4-FFF2-40B4-BE49-F238E27FC236}">
                <a16:creationId xmlns:a16="http://schemas.microsoft.com/office/drawing/2014/main" id="{D24C8909-C7B8-FC1D-24D6-83697EAAEE46}"/>
              </a:ext>
            </a:extLst>
          </p:cNvPr>
          <p:cNvGraphicFramePr>
            <a:graphicFrameLocks noGrp="1"/>
          </p:cNvGraphicFramePr>
          <p:nvPr>
            <p:extLst>
              <p:ext uri="{D42A27DB-BD31-4B8C-83A1-F6EECF244321}">
                <p14:modId xmlns:p14="http://schemas.microsoft.com/office/powerpoint/2010/main" val="4251385048"/>
              </p:ext>
            </p:extLst>
          </p:nvPr>
        </p:nvGraphicFramePr>
        <p:xfrm>
          <a:off x="360372" y="1180731"/>
          <a:ext cx="8423255" cy="5516880"/>
        </p:xfrm>
        <a:graphic>
          <a:graphicData uri="http://schemas.openxmlformats.org/drawingml/2006/table">
            <a:tbl>
              <a:tblPr firstRow="1" bandRow="1">
                <a:tableStyleId>{5C22544A-7EE6-4342-B048-85BDC9FD1C3A}</a:tableStyleId>
              </a:tblPr>
              <a:tblGrid>
                <a:gridCol w="1252415">
                  <a:extLst>
                    <a:ext uri="{9D8B030D-6E8A-4147-A177-3AD203B41FA5}">
                      <a16:colId xmlns:a16="http://schemas.microsoft.com/office/drawing/2014/main" val="736279440"/>
                    </a:ext>
                  </a:extLst>
                </a:gridCol>
                <a:gridCol w="2959213">
                  <a:extLst>
                    <a:ext uri="{9D8B030D-6E8A-4147-A177-3AD203B41FA5}">
                      <a16:colId xmlns:a16="http://schemas.microsoft.com/office/drawing/2014/main" val="3042086829"/>
                    </a:ext>
                  </a:extLst>
                </a:gridCol>
                <a:gridCol w="1250953">
                  <a:extLst>
                    <a:ext uri="{9D8B030D-6E8A-4147-A177-3AD203B41FA5}">
                      <a16:colId xmlns:a16="http://schemas.microsoft.com/office/drawing/2014/main" val="1181141205"/>
                    </a:ext>
                  </a:extLst>
                </a:gridCol>
                <a:gridCol w="2960674">
                  <a:extLst>
                    <a:ext uri="{9D8B030D-6E8A-4147-A177-3AD203B41FA5}">
                      <a16:colId xmlns:a16="http://schemas.microsoft.com/office/drawing/2014/main" val="4025928615"/>
                    </a:ext>
                  </a:extLst>
                </a:gridCol>
              </a:tblGrid>
              <a:tr h="957552">
                <a:tc>
                  <a:txBody>
                    <a:bodyPr/>
                    <a:lstStyle/>
                    <a:p>
                      <a:r>
                        <a:rPr lang="en-US" b="0" dirty="0">
                          <a:solidFill>
                            <a:schemeClr val="tx1"/>
                          </a:solidFill>
                        </a:rPr>
                        <a:t>10/1/2023</a:t>
                      </a:r>
                    </a:p>
                  </a:txBody>
                  <a:tcPr>
                    <a:solidFill>
                      <a:schemeClr val="bg2"/>
                    </a:solidFill>
                  </a:tcPr>
                </a:tc>
                <a:tc>
                  <a:txBody>
                    <a:bodyPr/>
                    <a:lstStyle/>
                    <a:p>
                      <a:r>
                        <a:rPr lang="en-US" sz="2000" b="0" dirty="0">
                          <a:solidFill>
                            <a:schemeClr val="tx1"/>
                          </a:solidFill>
                        </a:rPr>
                        <a:t>Introduction to Hebrews</a:t>
                      </a:r>
                    </a:p>
                    <a:p>
                      <a:r>
                        <a:rPr lang="en-US" sz="2000" b="0" dirty="0">
                          <a:solidFill>
                            <a:schemeClr val="tx1"/>
                          </a:solidFill>
                        </a:rPr>
                        <a:t>Chapter 1</a:t>
                      </a:r>
                    </a:p>
                  </a:txBody>
                  <a:tcPr>
                    <a:solidFill>
                      <a:schemeClr val="bg2"/>
                    </a:solidFill>
                  </a:tcPr>
                </a:tc>
                <a:tc>
                  <a:txBody>
                    <a:bodyPr/>
                    <a:lstStyle/>
                    <a:p>
                      <a:r>
                        <a:rPr lang="en-US" b="0" dirty="0">
                          <a:solidFill>
                            <a:schemeClr val="tx1"/>
                          </a:solidFill>
                        </a:rPr>
                        <a:t>11/19/2023</a:t>
                      </a:r>
                    </a:p>
                  </a:txBody>
                  <a:tcPr>
                    <a:solidFill>
                      <a:schemeClr val="bg2"/>
                    </a:solidFill>
                  </a:tcPr>
                </a:tc>
                <a:tc>
                  <a:txBody>
                    <a:bodyPr/>
                    <a:lstStyle/>
                    <a:p>
                      <a:r>
                        <a:rPr lang="en-US" sz="2000" b="0" dirty="0">
                          <a:solidFill>
                            <a:schemeClr val="tx1"/>
                          </a:solidFill>
                        </a:rPr>
                        <a:t>Chapter 7</a:t>
                      </a:r>
                    </a:p>
                    <a:p>
                      <a:r>
                        <a:rPr lang="en-US" sz="2000" b="0" dirty="0">
                          <a:solidFill>
                            <a:schemeClr val="tx1"/>
                          </a:solidFill>
                        </a:rPr>
                        <a:t>8.1 – 9.10</a:t>
                      </a:r>
                    </a:p>
                  </a:txBody>
                  <a:tcPr>
                    <a:solidFill>
                      <a:schemeClr val="bg2"/>
                    </a:solidFill>
                  </a:tcPr>
                </a:tc>
                <a:extLst>
                  <a:ext uri="{0D108BD9-81ED-4DB2-BD59-A6C34878D82A}">
                    <a16:rowId xmlns:a16="http://schemas.microsoft.com/office/drawing/2014/main" val="1425920866"/>
                  </a:ext>
                </a:extLst>
              </a:tr>
              <a:tr h="667385">
                <a:tc>
                  <a:txBody>
                    <a:bodyPr/>
                    <a:lstStyle/>
                    <a:p>
                      <a:r>
                        <a:rPr lang="en-US" dirty="0"/>
                        <a:t>10/8/2023</a:t>
                      </a:r>
                    </a:p>
                  </a:txBody>
                  <a:tcPr/>
                </a:tc>
                <a:tc>
                  <a:txBody>
                    <a:bodyPr/>
                    <a:lstStyle/>
                    <a:p>
                      <a:r>
                        <a:rPr lang="en-US" sz="2000" dirty="0"/>
                        <a:t>Chapter 2</a:t>
                      </a:r>
                    </a:p>
                  </a:txBody>
                  <a:tcPr/>
                </a:tc>
                <a:tc>
                  <a:txBody>
                    <a:bodyPr/>
                    <a:lstStyle/>
                    <a:p>
                      <a:r>
                        <a:rPr lang="en-US" dirty="0"/>
                        <a:t>11/26/2023</a:t>
                      </a:r>
                    </a:p>
                  </a:txBody>
                  <a:tcPr/>
                </a:tc>
                <a:tc>
                  <a:txBody>
                    <a:bodyPr/>
                    <a:lstStyle/>
                    <a:p>
                      <a:r>
                        <a:rPr lang="en-US" sz="2000" dirty="0"/>
                        <a:t>8.1 – 9.10</a:t>
                      </a:r>
                    </a:p>
                    <a:p>
                      <a:r>
                        <a:rPr lang="en-US" sz="2000" dirty="0"/>
                        <a:t>9.11 – 9.28</a:t>
                      </a:r>
                    </a:p>
                  </a:txBody>
                  <a:tcPr/>
                </a:tc>
                <a:extLst>
                  <a:ext uri="{0D108BD9-81ED-4DB2-BD59-A6C34878D82A}">
                    <a16:rowId xmlns:a16="http://schemas.microsoft.com/office/drawing/2014/main" val="3884485596"/>
                  </a:ext>
                </a:extLst>
              </a:tr>
              <a:tr h="667385">
                <a:tc>
                  <a:txBody>
                    <a:bodyPr/>
                    <a:lstStyle/>
                    <a:p>
                      <a:r>
                        <a:rPr lang="en-US" dirty="0"/>
                        <a:t>10/15/2023</a:t>
                      </a:r>
                    </a:p>
                  </a:txBody>
                  <a:tcPr>
                    <a:solidFill>
                      <a:schemeClr val="bg2"/>
                    </a:solidFill>
                  </a:tcPr>
                </a:tc>
                <a:tc>
                  <a:txBody>
                    <a:bodyPr/>
                    <a:lstStyle/>
                    <a:p>
                      <a:r>
                        <a:rPr lang="en-US" sz="2000" dirty="0"/>
                        <a:t>Chapter 3</a:t>
                      </a:r>
                    </a:p>
                  </a:txBody>
                  <a:tcPr>
                    <a:solidFill>
                      <a:schemeClr val="bg2"/>
                    </a:solidFill>
                  </a:tcPr>
                </a:tc>
                <a:tc>
                  <a:txBody>
                    <a:bodyPr/>
                    <a:lstStyle/>
                    <a:p>
                      <a:r>
                        <a:rPr lang="en-US" dirty="0"/>
                        <a:t>12/3/2023</a:t>
                      </a:r>
                    </a:p>
                  </a:txBody>
                  <a:tcPr>
                    <a:solidFill>
                      <a:schemeClr val="bg2"/>
                    </a:solidFill>
                  </a:tcPr>
                </a:tc>
                <a:tc>
                  <a:txBody>
                    <a:bodyPr/>
                    <a:lstStyle/>
                    <a:p>
                      <a:r>
                        <a:rPr lang="en-US" sz="2000" dirty="0"/>
                        <a:t>9.11 – 9.28</a:t>
                      </a:r>
                    </a:p>
                    <a:p>
                      <a:r>
                        <a:rPr lang="en-US" sz="2000" dirty="0"/>
                        <a:t>10.1 -10.18</a:t>
                      </a:r>
                    </a:p>
                  </a:txBody>
                  <a:tcPr>
                    <a:solidFill>
                      <a:schemeClr val="bg2"/>
                    </a:solidFill>
                  </a:tcPr>
                </a:tc>
                <a:extLst>
                  <a:ext uri="{0D108BD9-81ED-4DB2-BD59-A6C34878D82A}">
                    <a16:rowId xmlns:a16="http://schemas.microsoft.com/office/drawing/2014/main" val="796437992"/>
                  </a:ext>
                </a:extLst>
              </a:tr>
              <a:tr h="667385">
                <a:tc>
                  <a:txBody>
                    <a:bodyPr/>
                    <a:lstStyle/>
                    <a:p>
                      <a:r>
                        <a:rPr lang="en-US" dirty="0"/>
                        <a:t>10/22/2023</a:t>
                      </a:r>
                    </a:p>
                  </a:txBody>
                  <a:tcPr/>
                </a:tc>
                <a:tc>
                  <a:txBody>
                    <a:bodyPr/>
                    <a:lstStyle/>
                    <a:p>
                      <a:r>
                        <a:rPr lang="en-US" sz="2000" dirty="0"/>
                        <a:t>4.1 – 4.13</a:t>
                      </a:r>
                    </a:p>
                    <a:p>
                      <a:r>
                        <a:rPr lang="en-US" sz="2000" dirty="0"/>
                        <a:t>4.14 – 5.10</a:t>
                      </a:r>
                    </a:p>
                  </a:txBody>
                  <a:tcPr/>
                </a:tc>
                <a:tc>
                  <a:txBody>
                    <a:bodyPr/>
                    <a:lstStyle/>
                    <a:p>
                      <a:r>
                        <a:rPr lang="en-US" dirty="0"/>
                        <a:t>12/10/2023</a:t>
                      </a:r>
                    </a:p>
                  </a:txBody>
                  <a:tcPr/>
                </a:tc>
                <a:tc>
                  <a:txBody>
                    <a:bodyPr/>
                    <a:lstStyle/>
                    <a:p>
                      <a:r>
                        <a:rPr lang="en-US" sz="2000" dirty="0"/>
                        <a:t>10.19 – 10.39</a:t>
                      </a:r>
                    </a:p>
                    <a:p>
                      <a:r>
                        <a:rPr lang="en-US" sz="2000" dirty="0"/>
                        <a:t>Chapter 11</a:t>
                      </a:r>
                    </a:p>
                  </a:txBody>
                  <a:tcPr/>
                </a:tc>
                <a:extLst>
                  <a:ext uri="{0D108BD9-81ED-4DB2-BD59-A6C34878D82A}">
                    <a16:rowId xmlns:a16="http://schemas.microsoft.com/office/drawing/2014/main" val="2659947533"/>
                  </a:ext>
                </a:extLst>
              </a:tr>
              <a:tr h="667385">
                <a:tc>
                  <a:txBody>
                    <a:bodyPr/>
                    <a:lstStyle/>
                    <a:p>
                      <a:r>
                        <a:rPr lang="en-US" dirty="0"/>
                        <a:t>10/29/2023</a:t>
                      </a:r>
                    </a:p>
                  </a:txBody>
                  <a:tcPr>
                    <a:solidFill>
                      <a:schemeClr val="bg2"/>
                    </a:solidFill>
                  </a:tcPr>
                </a:tc>
                <a:tc>
                  <a:txBody>
                    <a:bodyPr/>
                    <a:lstStyle/>
                    <a:p>
                      <a:r>
                        <a:rPr lang="en-US" sz="2000" dirty="0"/>
                        <a:t>4.14 – 5.10</a:t>
                      </a:r>
                    </a:p>
                    <a:p>
                      <a:r>
                        <a:rPr lang="en-US" sz="2000" dirty="0"/>
                        <a:t>5.11 – 6.20</a:t>
                      </a:r>
                    </a:p>
                  </a:txBody>
                  <a:tcPr>
                    <a:solidFill>
                      <a:schemeClr val="bg2"/>
                    </a:solidFill>
                  </a:tcPr>
                </a:tc>
                <a:tc>
                  <a:txBody>
                    <a:bodyPr/>
                    <a:lstStyle/>
                    <a:p>
                      <a:r>
                        <a:rPr lang="en-US" dirty="0"/>
                        <a:t>12/17/2023</a:t>
                      </a:r>
                    </a:p>
                  </a:txBody>
                  <a:tcPr>
                    <a:solidFill>
                      <a:schemeClr val="bg2"/>
                    </a:solidFill>
                  </a:tcPr>
                </a:tc>
                <a:tc>
                  <a:txBody>
                    <a:bodyPr/>
                    <a:lstStyle/>
                    <a:p>
                      <a:r>
                        <a:rPr lang="en-US" sz="2000" dirty="0"/>
                        <a:t>Chapter 11</a:t>
                      </a:r>
                    </a:p>
                    <a:p>
                      <a:r>
                        <a:rPr lang="en-US" sz="2000" dirty="0"/>
                        <a:t>12.1 - 17</a:t>
                      </a:r>
                    </a:p>
                  </a:txBody>
                  <a:tcPr>
                    <a:solidFill>
                      <a:schemeClr val="bg2"/>
                    </a:solidFill>
                  </a:tcPr>
                </a:tc>
                <a:extLst>
                  <a:ext uri="{0D108BD9-81ED-4DB2-BD59-A6C34878D82A}">
                    <a16:rowId xmlns:a16="http://schemas.microsoft.com/office/drawing/2014/main" val="2290359402"/>
                  </a:ext>
                </a:extLst>
              </a:tr>
              <a:tr h="957552">
                <a:tc>
                  <a:txBody>
                    <a:bodyPr/>
                    <a:lstStyle/>
                    <a:p>
                      <a:r>
                        <a:rPr lang="en-US" dirty="0"/>
                        <a:t>11/5/2023</a:t>
                      </a:r>
                    </a:p>
                  </a:txBody>
                  <a:tcPr/>
                </a:tc>
                <a:tc>
                  <a:txBody>
                    <a:bodyPr/>
                    <a:lstStyle/>
                    <a:p>
                      <a:r>
                        <a:rPr lang="en-US" sz="2000" dirty="0"/>
                        <a:t>No Class – Gospel Meeting</a:t>
                      </a:r>
                    </a:p>
                    <a:p>
                      <a:r>
                        <a:rPr lang="en-US" sz="2000" dirty="0"/>
                        <a:t>Tim Jennings</a:t>
                      </a:r>
                    </a:p>
                  </a:txBody>
                  <a:tcPr/>
                </a:tc>
                <a:tc>
                  <a:txBody>
                    <a:bodyPr/>
                    <a:lstStyle/>
                    <a:p>
                      <a:r>
                        <a:rPr lang="en-US" dirty="0"/>
                        <a:t>12/24/2023</a:t>
                      </a:r>
                    </a:p>
                  </a:txBody>
                  <a:tcPr/>
                </a:tc>
                <a:tc>
                  <a:txBody>
                    <a:bodyPr/>
                    <a:lstStyle/>
                    <a:p>
                      <a:r>
                        <a:rPr lang="en-US" sz="2000" dirty="0"/>
                        <a:t>12.1 – 12.17</a:t>
                      </a:r>
                    </a:p>
                    <a:p>
                      <a:r>
                        <a:rPr lang="en-US" sz="2000" dirty="0"/>
                        <a:t>12.18 – 12.29</a:t>
                      </a:r>
                    </a:p>
                  </a:txBody>
                  <a:tcPr/>
                </a:tc>
                <a:extLst>
                  <a:ext uri="{0D108BD9-81ED-4DB2-BD59-A6C34878D82A}">
                    <a16:rowId xmlns:a16="http://schemas.microsoft.com/office/drawing/2014/main" val="2367953764"/>
                  </a:ext>
                </a:extLst>
              </a:tr>
              <a:tr h="667385">
                <a:tc>
                  <a:txBody>
                    <a:bodyPr/>
                    <a:lstStyle/>
                    <a:p>
                      <a:r>
                        <a:rPr lang="en-US" dirty="0"/>
                        <a:t>11/12/2023</a:t>
                      </a:r>
                    </a:p>
                  </a:txBody>
                  <a:tcPr>
                    <a:solidFill>
                      <a:schemeClr val="bg2"/>
                    </a:solidFill>
                  </a:tcPr>
                </a:tc>
                <a:tc>
                  <a:txBody>
                    <a:bodyPr/>
                    <a:lstStyle/>
                    <a:p>
                      <a:r>
                        <a:rPr lang="en-US" sz="2000" dirty="0"/>
                        <a:t>5.11 – 6.20</a:t>
                      </a:r>
                    </a:p>
                    <a:p>
                      <a:r>
                        <a:rPr lang="en-US" sz="2000" dirty="0"/>
                        <a:t>Chapter 7</a:t>
                      </a:r>
                    </a:p>
                  </a:txBody>
                  <a:tcPr>
                    <a:solidFill>
                      <a:schemeClr val="bg2"/>
                    </a:solidFill>
                  </a:tcPr>
                </a:tc>
                <a:tc>
                  <a:txBody>
                    <a:bodyPr/>
                    <a:lstStyle/>
                    <a:p>
                      <a:r>
                        <a:rPr lang="en-US" dirty="0"/>
                        <a:t>12/31/2023</a:t>
                      </a:r>
                    </a:p>
                  </a:txBody>
                  <a:tcPr>
                    <a:solidFill>
                      <a:schemeClr val="bg2"/>
                    </a:solidFill>
                  </a:tcPr>
                </a:tc>
                <a:tc>
                  <a:txBody>
                    <a:bodyPr/>
                    <a:lstStyle/>
                    <a:p>
                      <a:r>
                        <a:rPr lang="en-US" sz="2000" dirty="0"/>
                        <a:t>12.18 – 12.29</a:t>
                      </a:r>
                    </a:p>
                    <a:p>
                      <a:r>
                        <a:rPr lang="en-US" sz="2000" dirty="0"/>
                        <a:t>Chapter 13</a:t>
                      </a:r>
                    </a:p>
                  </a:txBody>
                  <a:tcPr>
                    <a:solidFill>
                      <a:schemeClr val="bg2"/>
                    </a:solidFill>
                  </a:tcPr>
                </a:tc>
                <a:extLst>
                  <a:ext uri="{0D108BD9-81ED-4DB2-BD59-A6C34878D82A}">
                    <a16:rowId xmlns:a16="http://schemas.microsoft.com/office/drawing/2014/main" val="1617030313"/>
                  </a:ext>
                </a:extLst>
              </a:tr>
            </a:tbl>
          </a:graphicData>
        </a:graphic>
      </p:graphicFrame>
    </p:spTree>
    <p:extLst>
      <p:ext uri="{BB962C8B-B14F-4D97-AF65-F5344CB8AC3E}">
        <p14:creationId xmlns:p14="http://schemas.microsoft.com/office/powerpoint/2010/main" val="903783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5982741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8  </a:t>
            </a:r>
          </a:p>
          <a:p>
            <a:pPr algn="ctr"/>
            <a:r>
              <a:rPr lang="en-US" sz="4000" dirty="0">
                <a:solidFill>
                  <a:schemeClr val="bg1"/>
                </a:solidFill>
              </a:rPr>
              <a:t>Better COVENANT</a:t>
            </a:r>
            <a:endParaRPr lang="en-US" sz="5400" dirty="0">
              <a:solidFill>
                <a:schemeClr val="bg1"/>
              </a:solidFill>
            </a:endParaRPr>
          </a:p>
        </p:txBody>
      </p:sp>
    </p:spTree>
    <p:extLst>
      <p:ext uri="{BB962C8B-B14F-4D97-AF65-F5344CB8AC3E}">
        <p14:creationId xmlns:p14="http://schemas.microsoft.com/office/powerpoint/2010/main" val="49870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xfrm>
            <a:off x="628650" y="365126"/>
            <a:ext cx="7886700" cy="682439"/>
          </a:xfrm>
          <a:solidFill>
            <a:schemeClr val="accent5">
              <a:lumMod val="75000"/>
            </a:schemeClr>
          </a:solidFill>
        </p:spPr>
        <p:txBody>
          <a:bodyPr>
            <a:normAutofit/>
          </a:bodyPr>
          <a:lstStyle/>
          <a:p>
            <a:pPr algn="ctr"/>
            <a:r>
              <a:rPr lang="en-US" sz="3600" dirty="0">
                <a:solidFill>
                  <a:schemeClr val="bg1"/>
                </a:solidFill>
              </a:rPr>
              <a:t>Contrasts: Old and New Covenants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233996"/>
            <a:ext cx="3886200" cy="5258877"/>
          </a:xfrm>
          <a:solidFill>
            <a:schemeClr val="accent4"/>
          </a:solidFill>
        </p:spPr>
        <p:txBody>
          <a:bodyPr lIns="182880" tIns="182880" rIns="182880" bIns="91440">
            <a:normAutofit fontScale="70000" lnSpcReduction="20000"/>
          </a:bodyPr>
          <a:lstStyle/>
          <a:p>
            <a:pPr marL="0" indent="0" algn="ctr">
              <a:spcBef>
                <a:spcPts val="1800"/>
              </a:spcBef>
              <a:buNone/>
            </a:pPr>
            <a:r>
              <a:rPr lang="en-US" b="1" u="sng" dirty="0">
                <a:solidFill>
                  <a:schemeClr val="accent5">
                    <a:lumMod val="75000"/>
                  </a:schemeClr>
                </a:solidFill>
              </a:rPr>
              <a:t>OLD</a:t>
            </a:r>
          </a:p>
          <a:p>
            <a:pPr>
              <a:spcBef>
                <a:spcPts val="1800"/>
              </a:spcBef>
            </a:pPr>
            <a:r>
              <a:rPr lang="en-US" sz="2600" dirty="0">
                <a:solidFill>
                  <a:schemeClr val="accent5">
                    <a:lumMod val="75000"/>
                  </a:schemeClr>
                </a:solidFill>
              </a:rPr>
              <a:t>Only house of Israel and Judah after they left Egypt</a:t>
            </a:r>
          </a:p>
          <a:p>
            <a:pPr>
              <a:spcBef>
                <a:spcPts val="1800"/>
              </a:spcBef>
            </a:pPr>
            <a:r>
              <a:rPr lang="en-US" sz="2600" dirty="0">
                <a:solidFill>
                  <a:schemeClr val="accent5">
                    <a:lumMod val="75000"/>
                  </a:schemeClr>
                </a:solidFill>
              </a:rPr>
              <a:t>Covenant of Law</a:t>
            </a:r>
          </a:p>
          <a:p>
            <a:pPr>
              <a:spcBef>
                <a:spcPts val="1800"/>
              </a:spcBef>
            </a:pPr>
            <a:r>
              <a:rPr lang="en-US" sz="2600" dirty="0">
                <a:solidFill>
                  <a:schemeClr val="accent5">
                    <a:lumMod val="75000"/>
                  </a:schemeClr>
                </a:solidFill>
              </a:rPr>
              <a:t>Exclusive</a:t>
            </a:r>
          </a:p>
          <a:p>
            <a:pPr>
              <a:spcBef>
                <a:spcPts val="1800"/>
              </a:spcBef>
            </a:pPr>
            <a:r>
              <a:rPr lang="en-US" sz="2600" dirty="0">
                <a:solidFill>
                  <a:schemeClr val="accent5">
                    <a:lumMod val="75000"/>
                  </a:schemeClr>
                </a:solidFill>
              </a:rPr>
              <a:t>Physical Nation</a:t>
            </a:r>
          </a:p>
          <a:p>
            <a:pPr>
              <a:spcBef>
                <a:spcPts val="1800"/>
              </a:spcBef>
            </a:pPr>
            <a:r>
              <a:rPr lang="en-US" sz="2600" dirty="0">
                <a:solidFill>
                  <a:schemeClr val="accent5">
                    <a:lumMod val="75000"/>
                  </a:schemeClr>
                </a:solidFill>
              </a:rPr>
              <a:t>Natural Birth - Divine Selection as Nation</a:t>
            </a:r>
          </a:p>
          <a:p>
            <a:pPr>
              <a:spcBef>
                <a:spcPts val="1800"/>
              </a:spcBef>
            </a:pPr>
            <a:r>
              <a:rPr lang="en-US" sz="2600" dirty="0">
                <a:solidFill>
                  <a:schemeClr val="accent5">
                    <a:lumMod val="75000"/>
                  </a:schemeClr>
                </a:solidFill>
              </a:rPr>
              <a:t>Covenant of Circumcision @ 8 days old, then taught to know the LORD</a:t>
            </a:r>
          </a:p>
          <a:p>
            <a:pPr>
              <a:spcBef>
                <a:spcPts val="1800"/>
              </a:spcBef>
            </a:pPr>
            <a:r>
              <a:rPr lang="en-US" sz="2600" dirty="0">
                <a:solidFill>
                  <a:schemeClr val="accent5">
                    <a:lumMod val="75000"/>
                  </a:schemeClr>
                </a:solidFill>
              </a:rPr>
              <a:t>Remembrance of Sin (10.3)</a:t>
            </a:r>
          </a:p>
          <a:p>
            <a:pPr>
              <a:spcBef>
                <a:spcPts val="1800"/>
              </a:spcBef>
            </a:pPr>
            <a:r>
              <a:rPr lang="en-US" sz="2600" dirty="0">
                <a:solidFill>
                  <a:schemeClr val="accent5">
                    <a:lumMod val="75000"/>
                  </a:schemeClr>
                </a:solidFill>
              </a:rPr>
              <a:t>Impossible to Remove Sins (10.4)</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xfrm>
            <a:off x="4629150" y="1233996"/>
            <a:ext cx="3886200" cy="5258877"/>
          </a:xfrm>
          <a:solidFill>
            <a:schemeClr val="accent4"/>
          </a:solidFill>
        </p:spPr>
        <p:txBody>
          <a:bodyPr lIns="182880" tIns="182880" rIns="182880" bIns="91440">
            <a:normAutofit fontScale="70000" lnSpcReduction="20000"/>
          </a:bodyPr>
          <a:lstStyle/>
          <a:p>
            <a:pPr marL="0" indent="0" algn="ctr">
              <a:spcBef>
                <a:spcPts val="1800"/>
              </a:spcBef>
              <a:buNone/>
            </a:pPr>
            <a:r>
              <a:rPr lang="en-US" sz="2600" b="1" u="sng" dirty="0">
                <a:solidFill>
                  <a:schemeClr val="accent5">
                    <a:lumMod val="75000"/>
                  </a:schemeClr>
                </a:solidFill>
              </a:rPr>
              <a:t>NEW</a:t>
            </a:r>
          </a:p>
          <a:p>
            <a:pPr>
              <a:spcBef>
                <a:spcPts val="1800"/>
              </a:spcBef>
            </a:pPr>
            <a:r>
              <a:rPr lang="en-US" sz="2600" dirty="0">
                <a:solidFill>
                  <a:schemeClr val="accent5">
                    <a:lumMod val="75000"/>
                  </a:schemeClr>
                </a:solidFill>
              </a:rPr>
              <a:t>Universal</a:t>
            </a:r>
          </a:p>
          <a:p>
            <a:pPr>
              <a:spcBef>
                <a:spcPts val="1800"/>
              </a:spcBef>
            </a:pPr>
            <a:r>
              <a:rPr lang="en-US" sz="2600" dirty="0">
                <a:solidFill>
                  <a:schemeClr val="accent5">
                    <a:lumMod val="75000"/>
                  </a:schemeClr>
                </a:solidFill>
              </a:rPr>
              <a:t>Covenant of Faith &amp; Grace </a:t>
            </a:r>
          </a:p>
          <a:p>
            <a:pPr>
              <a:spcBef>
                <a:spcPts val="1800"/>
              </a:spcBef>
            </a:pPr>
            <a:r>
              <a:rPr lang="en-US" sz="2600" dirty="0">
                <a:solidFill>
                  <a:schemeClr val="accent5">
                    <a:lumMod val="75000"/>
                  </a:schemeClr>
                </a:solidFill>
              </a:rPr>
              <a:t>Evangelistic</a:t>
            </a:r>
          </a:p>
          <a:p>
            <a:pPr>
              <a:spcBef>
                <a:spcPts val="1800"/>
              </a:spcBef>
            </a:pPr>
            <a:r>
              <a:rPr lang="en-US" sz="2600" dirty="0">
                <a:solidFill>
                  <a:schemeClr val="accent5">
                    <a:lumMod val="75000"/>
                  </a:schemeClr>
                </a:solidFill>
              </a:rPr>
              <a:t>Spiritual Individuals</a:t>
            </a:r>
          </a:p>
          <a:p>
            <a:pPr>
              <a:spcBef>
                <a:spcPts val="1800"/>
              </a:spcBef>
            </a:pPr>
            <a:r>
              <a:rPr lang="en-US" sz="2600" dirty="0">
                <a:solidFill>
                  <a:schemeClr val="accent5">
                    <a:lumMod val="75000"/>
                  </a:schemeClr>
                </a:solidFill>
              </a:rPr>
              <a:t>Spiritual Birth - New Creation - Individuals Offer themselves willingly</a:t>
            </a:r>
          </a:p>
          <a:p>
            <a:pPr>
              <a:spcBef>
                <a:spcPts val="1800"/>
              </a:spcBef>
            </a:pPr>
            <a:r>
              <a:rPr lang="en-US" sz="2600" dirty="0">
                <a:solidFill>
                  <a:schemeClr val="accent5">
                    <a:lumMod val="75000"/>
                  </a:schemeClr>
                </a:solidFill>
              </a:rPr>
              <a:t>Covenant of Baptism - know the LORD before entering covenant (Col 2.11-13)</a:t>
            </a:r>
          </a:p>
          <a:p>
            <a:pPr>
              <a:spcBef>
                <a:spcPts val="1800"/>
              </a:spcBef>
            </a:pPr>
            <a:r>
              <a:rPr lang="en-US" sz="2600" dirty="0">
                <a:solidFill>
                  <a:schemeClr val="accent5">
                    <a:lumMod val="75000"/>
                  </a:schemeClr>
                </a:solidFill>
              </a:rPr>
              <a:t>Sins Remembered No More (8.12)</a:t>
            </a:r>
          </a:p>
          <a:p>
            <a:pPr>
              <a:spcBef>
                <a:spcPts val="1800"/>
              </a:spcBef>
            </a:pPr>
            <a:r>
              <a:rPr lang="en-US" sz="2600" dirty="0">
                <a:solidFill>
                  <a:schemeClr val="accent5">
                    <a:lumMod val="75000"/>
                  </a:schemeClr>
                </a:solidFill>
              </a:rPr>
              <a:t>Complete Remission of Sins (Acts 2.38, 3.19, Mt 26.28) </a:t>
            </a:r>
          </a:p>
          <a:p>
            <a:pPr marL="0" indent="0">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33055971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endParaRPr lang="en-US" sz="3600" dirty="0"/>
          </a:p>
          <a:p>
            <a:pPr marL="0" indent="0">
              <a:buNone/>
            </a:pPr>
            <a:endParaRPr lang="en-US" sz="3600" dirty="0"/>
          </a:p>
          <a:p>
            <a:pPr marL="0" indent="0">
              <a:buNone/>
            </a:pPr>
            <a:r>
              <a:rPr lang="en-US" sz="3200" dirty="0"/>
              <a:t>“Who has made us sufficient to be ministers of a new covenant, not of the letter but of the Spirit.  For the letter kills, but the Spirit gives life.”</a:t>
            </a:r>
          </a:p>
          <a:p>
            <a:pPr marL="0" indent="0">
              <a:buNone/>
            </a:pPr>
            <a:endParaRPr lang="en-US" sz="3200" dirty="0"/>
          </a:p>
          <a:p>
            <a:pPr marL="0" indent="0">
              <a:buNone/>
            </a:pPr>
            <a:r>
              <a:rPr lang="en-US" sz="3200" dirty="0"/>
              <a:t>- 2 Corinthians 3.6</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New Covenant</a:t>
            </a:r>
          </a:p>
        </p:txBody>
      </p:sp>
    </p:spTree>
    <p:extLst>
      <p:ext uri="{BB962C8B-B14F-4D97-AF65-F5344CB8AC3E}">
        <p14:creationId xmlns:p14="http://schemas.microsoft.com/office/powerpoint/2010/main" val="950090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endParaRPr lang="en-US" sz="3200" dirty="0"/>
          </a:p>
          <a:p>
            <a:pPr marL="0" indent="0">
              <a:buNone/>
            </a:pPr>
            <a:endParaRPr lang="en-US" sz="3200" dirty="0"/>
          </a:p>
          <a:p>
            <a:pPr marL="0" indent="0">
              <a:buNone/>
            </a:pPr>
            <a:r>
              <a:rPr lang="en-US" sz="3200" dirty="0"/>
              <a:t>“But their minds were hardened. For to this day, when they read the old covenant, the same veil remains </a:t>
            </a:r>
            <a:r>
              <a:rPr lang="en-US" sz="3200" dirty="0" err="1"/>
              <a:t>unlifted</a:t>
            </a:r>
            <a:r>
              <a:rPr lang="en-US" sz="3200" dirty="0"/>
              <a:t>, because only through Christ is it taken away.”</a:t>
            </a:r>
          </a:p>
          <a:p>
            <a:pPr marL="0" indent="0">
              <a:buNone/>
            </a:pPr>
            <a:endParaRPr lang="en-US" sz="3200" dirty="0"/>
          </a:p>
          <a:p>
            <a:pPr marL="0" indent="0">
              <a:buNone/>
            </a:pPr>
            <a:r>
              <a:rPr lang="en-US" sz="3200" dirty="0"/>
              <a:t>- 2 Corinthians 3.14</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New Covenant</a:t>
            </a:r>
          </a:p>
        </p:txBody>
      </p:sp>
    </p:spTree>
    <p:extLst>
      <p:ext uri="{BB962C8B-B14F-4D97-AF65-F5344CB8AC3E}">
        <p14:creationId xmlns:p14="http://schemas.microsoft.com/office/powerpoint/2010/main" val="3307807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endParaRPr lang="en-US" sz="3200" dirty="0"/>
          </a:p>
          <a:p>
            <a:pPr marL="0" indent="0">
              <a:buNone/>
            </a:pPr>
            <a:endParaRPr lang="en-US" sz="3200" dirty="0"/>
          </a:p>
          <a:p>
            <a:pPr marL="0" indent="0">
              <a:buNone/>
            </a:pPr>
            <a:r>
              <a:rPr lang="en-US" sz="3200" dirty="0"/>
              <a:t>“For this is my blood of the covenant, which is poured out for the forgiveness of sins.”</a:t>
            </a:r>
          </a:p>
          <a:p>
            <a:pPr marL="0" indent="0">
              <a:buNone/>
            </a:pPr>
            <a:endParaRPr lang="en-US" sz="3200" dirty="0"/>
          </a:p>
          <a:p>
            <a:pPr marL="0" indent="0">
              <a:buNone/>
            </a:pPr>
            <a:r>
              <a:rPr lang="en-US" sz="3200" dirty="0"/>
              <a:t>- Matthew 26.28</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New Covenant</a:t>
            </a:r>
          </a:p>
        </p:txBody>
      </p:sp>
    </p:spTree>
    <p:extLst>
      <p:ext uri="{BB962C8B-B14F-4D97-AF65-F5344CB8AC3E}">
        <p14:creationId xmlns:p14="http://schemas.microsoft.com/office/powerpoint/2010/main" val="3534791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18259059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9  </a:t>
            </a:r>
          </a:p>
          <a:p>
            <a:pPr algn="ctr"/>
            <a:r>
              <a:rPr lang="en-US" sz="4000" dirty="0">
                <a:solidFill>
                  <a:schemeClr val="bg1"/>
                </a:solidFill>
              </a:rPr>
              <a:t>Better TABERNACLE</a:t>
            </a:r>
            <a:endParaRPr lang="en-US" sz="5400" dirty="0">
              <a:solidFill>
                <a:schemeClr val="bg1"/>
              </a:solidFill>
            </a:endParaRPr>
          </a:p>
        </p:txBody>
      </p:sp>
    </p:spTree>
    <p:extLst>
      <p:ext uri="{BB962C8B-B14F-4D97-AF65-F5344CB8AC3E}">
        <p14:creationId xmlns:p14="http://schemas.microsoft.com/office/powerpoint/2010/main" val="3241553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Sacrifice for Sins</a:t>
            </a:r>
          </a:p>
          <a:p>
            <a:pPr marL="0" indent="0">
              <a:buNone/>
            </a:pPr>
            <a:endParaRPr lang="en-US" sz="3200" dirty="0"/>
          </a:p>
          <a:p>
            <a:pPr marL="0" indent="0">
              <a:buNone/>
            </a:pPr>
            <a:r>
              <a:rPr lang="en-US" sz="3200" dirty="0"/>
              <a:t>“But when Christ had offered for all time a single sacrifice for sins, he sat down at the right hand of God.”</a:t>
            </a:r>
          </a:p>
          <a:p>
            <a:pPr marL="0" indent="0">
              <a:buNone/>
            </a:pPr>
            <a:endParaRPr lang="en-US" sz="3200" dirty="0"/>
          </a:p>
          <a:p>
            <a:pPr marL="0" indent="0">
              <a:buNone/>
            </a:pPr>
            <a:r>
              <a:rPr lang="en-US" sz="3200" dirty="0"/>
              <a:t>- Hebrews 10.12</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Altar of Burnt Offering</a:t>
            </a:r>
          </a:p>
        </p:txBody>
      </p:sp>
    </p:spTree>
    <p:extLst>
      <p:ext uri="{BB962C8B-B14F-4D97-AF65-F5344CB8AC3E}">
        <p14:creationId xmlns:p14="http://schemas.microsoft.com/office/powerpoint/2010/main" val="1101600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Cleansing</a:t>
            </a:r>
          </a:p>
          <a:p>
            <a:pPr marL="0" indent="0">
              <a:buNone/>
            </a:pPr>
            <a:endParaRPr lang="en-US" sz="3200" dirty="0"/>
          </a:p>
          <a:p>
            <a:pPr marL="0" indent="0">
              <a:buNone/>
            </a:pPr>
            <a:r>
              <a:rPr lang="en-US" sz="3200" dirty="0"/>
              <a:t>“And now why do you wait?  Rise and be baptized and wash away your sins, calling  on his name.”</a:t>
            </a:r>
          </a:p>
          <a:p>
            <a:pPr marL="0" indent="0">
              <a:buNone/>
            </a:pPr>
            <a:endParaRPr lang="en-US" sz="3200" dirty="0"/>
          </a:p>
          <a:p>
            <a:pPr marL="0" indent="0">
              <a:buNone/>
            </a:pPr>
            <a:r>
              <a:rPr lang="en-US" sz="3200" dirty="0"/>
              <a:t>- Acts 22.16</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Wash at Bronze Laver</a:t>
            </a:r>
          </a:p>
        </p:txBody>
      </p:sp>
    </p:spTree>
    <p:extLst>
      <p:ext uri="{BB962C8B-B14F-4D97-AF65-F5344CB8AC3E}">
        <p14:creationId xmlns:p14="http://schemas.microsoft.com/office/powerpoint/2010/main" val="157163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Author of Hebrews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solidFill>
            <a:schemeClr val="accent4"/>
          </a:solidFill>
        </p:spPr>
        <p:txBody>
          <a:bodyPr lIns="182880" tIns="182880" rIns="182880" bIns="91440">
            <a:normAutofit/>
          </a:bodyPr>
          <a:lstStyle/>
          <a:p>
            <a:pPr>
              <a:spcBef>
                <a:spcPts val="1800"/>
              </a:spcBef>
            </a:pPr>
            <a:r>
              <a:rPr lang="en-US" dirty="0">
                <a:solidFill>
                  <a:schemeClr val="accent5">
                    <a:lumMod val="75000"/>
                  </a:schemeClr>
                </a:solidFill>
              </a:rPr>
              <a:t>Not an apostle </a:t>
            </a:r>
            <a:r>
              <a:rPr lang="en-US" sz="2200" dirty="0">
                <a:solidFill>
                  <a:schemeClr val="accent5">
                    <a:lumMod val="75000"/>
                  </a:schemeClr>
                </a:solidFill>
              </a:rPr>
              <a:t>(2.1)</a:t>
            </a:r>
            <a:endParaRPr lang="en-US" dirty="0">
              <a:solidFill>
                <a:schemeClr val="accent5">
                  <a:lumMod val="75000"/>
                </a:schemeClr>
              </a:solidFill>
            </a:endParaRPr>
          </a:p>
          <a:p>
            <a:pPr>
              <a:spcBef>
                <a:spcPts val="1800"/>
              </a:spcBef>
            </a:pPr>
            <a:r>
              <a:rPr lang="en-US" dirty="0">
                <a:solidFill>
                  <a:schemeClr val="accent5">
                    <a:lumMod val="75000"/>
                  </a:schemeClr>
                </a:solidFill>
              </a:rPr>
              <a:t>Excellent Greek</a:t>
            </a:r>
          </a:p>
          <a:p>
            <a:pPr>
              <a:spcBef>
                <a:spcPts val="1800"/>
              </a:spcBef>
            </a:pPr>
            <a:r>
              <a:rPr lang="en-US" dirty="0">
                <a:solidFill>
                  <a:schemeClr val="accent5">
                    <a:lumMod val="75000"/>
                  </a:schemeClr>
                </a:solidFill>
              </a:rPr>
              <a:t>Used Septuagint</a:t>
            </a:r>
          </a:p>
          <a:p>
            <a:pPr>
              <a:spcBef>
                <a:spcPts val="1800"/>
              </a:spcBef>
            </a:pPr>
            <a:r>
              <a:rPr lang="en-US" dirty="0">
                <a:solidFill>
                  <a:schemeClr val="accent5">
                    <a:lumMod val="75000"/>
                  </a:schemeClr>
                </a:solidFill>
              </a:rPr>
              <a:t>Knew Timothy &amp; Apostles </a:t>
            </a:r>
            <a:r>
              <a:rPr lang="en-US" sz="2200" dirty="0">
                <a:solidFill>
                  <a:schemeClr val="accent5">
                    <a:lumMod val="75000"/>
                  </a:schemeClr>
                </a:solidFill>
              </a:rPr>
              <a:t>(13.23-24)</a:t>
            </a:r>
            <a:endParaRPr lang="en-US" dirty="0">
              <a:solidFill>
                <a:schemeClr val="accent5">
                  <a:lumMod val="75000"/>
                </a:schemeClr>
              </a:solidFill>
            </a:endParaRPr>
          </a:p>
          <a:p>
            <a:pPr>
              <a:spcBef>
                <a:spcPts val="1800"/>
              </a:spcBef>
            </a:pPr>
            <a:r>
              <a:rPr lang="en-US" dirty="0">
                <a:solidFill>
                  <a:schemeClr val="accent5">
                    <a:lumMod val="75000"/>
                  </a:schemeClr>
                </a:solidFill>
              </a:rPr>
              <a:t>“Word of Exhortation” </a:t>
            </a:r>
            <a:r>
              <a:rPr lang="en-US" sz="2200" dirty="0">
                <a:solidFill>
                  <a:schemeClr val="accent5">
                    <a:lumMod val="75000"/>
                  </a:schemeClr>
                </a:solidFill>
              </a:rPr>
              <a:t>(13.22)</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solidFill>
            <a:schemeClr val="accent4"/>
          </a:solidFill>
        </p:spPr>
        <p:txBody>
          <a:bodyPr lIns="182880" tIns="182880" rIns="182880" bIns="91440">
            <a:normAutofit/>
          </a:bodyPr>
          <a:lstStyle/>
          <a:p>
            <a:pPr>
              <a:spcBef>
                <a:spcPts val="1800"/>
              </a:spcBef>
            </a:pPr>
            <a:r>
              <a:rPr lang="en-US" dirty="0">
                <a:solidFill>
                  <a:schemeClr val="accent5">
                    <a:lumMod val="75000"/>
                  </a:schemeClr>
                </a:solidFill>
              </a:rPr>
              <a:t>Audience Hellenistic Jews </a:t>
            </a:r>
            <a:r>
              <a:rPr lang="en-US" sz="2200" dirty="0">
                <a:solidFill>
                  <a:schemeClr val="accent5">
                    <a:lumMod val="75000"/>
                  </a:schemeClr>
                </a:solidFill>
              </a:rPr>
              <a:t>(Acts 6)</a:t>
            </a:r>
            <a:endParaRPr lang="en-US" sz="2000" dirty="0">
              <a:solidFill>
                <a:schemeClr val="accent5">
                  <a:lumMod val="75000"/>
                </a:schemeClr>
              </a:solidFill>
            </a:endParaRPr>
          </a:p>
          <a:p>
            <a:pPr>
              <a:spcBef>
                <a:spcPts val="1800"/>
              </a:spcBef>
            </a:pPr>
            <a:r>
              <a:rPr lang="en-US" sz="2600" dirty="0">
                <a:solidFill>
                  <a:schemeClr val="accent5">
                    <a:lumMod val="75000"/>
                  </a:schemeClr>
                </a:solidFill>
              </a:rPr>
              <a:t>Compelling Arguments/Logic then Appeal made</a:t>
            </a:r>
            <a:r>
              <a:rPr lang="en-US" dirty="0">
                <a:solidFill>
                  <a:schemeClr val="accent5">
                    <a:lumMod val="75000"/>
                  </a:schemeClr>
                </a:solidFill>
              </a:rPr>
              <a:t> </a:t>
            </a:r>
            <a:r>
              <a:rPr lang="en-US" sz="2000" dirty="0">
                <a:solidFill>
                  <a:schemeClr val="accent5">
                    <a:lumMod val="75000"/>
                  </a:schemeClr>
                </a:solidFill>
              </a:rPr>
              <a:t>(If/then 12.8, therefore 21x)</a:t>
            </a:r>
            <a:endParaRPr lang="en-US" sz="2400" dirty="0">
              <a:solidFill>
                <a:schemeClr val="accent5">
                  <a:lumMod val="75000"/>
                </a:schemeClr>
              </a:solidFill>
            </a:endParaRPr>
          </a:p>
          <a:p>
            <a:pPr>
              <a:spcBef>
                <a:spcPts val="1800"/>
              </a:spcBef>
            </a:pPr>
            <a:r>
              <a:rPr lang="en-US" sz="2600" dirty="0">
                <a:solidFill>
                  <a:schemeClr val="accent5">
                    <a:lumMod val="75000"/>
                  </a:schemeClr>
                </a:solidFill>
              </a:rPr>
              <a:t>Holistic Understanding of Old &amp; New Testament</a:t>
            </a:r>
          </a:p>
          <a:p>
            <a:pPr marL="0" indent="0">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1900434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lnSpcReduction="10000"/>
          </a:bodyPr>
          <a:lstStyle/>
          <a:p>
            <a:pPr marL="0" indent="0">
              <a:buNone/>
            </a:pPr>
            <a:r>
              <a:rPr lang="en-US" sz="3200" dirty="0"/>
              <a:t>Priests Only</a:t>
            </a:r>
          </a:p>
          <a:p>
            <a:pPr marL="0" indent="0">
              <a:buNone/>
            </a:pPr>
            <a:endParaRPr lang="en-US" sz="3200" dirty="0"/>
          </a:p>
          <a:p>
            <a:pPr marL="0" indent="0">
              <a:buNone/>
            </a:pPr>
            <a:r>
              <a:rPr lang="en-US" sz="3200" dirty="0"/>
              <a:t>“As you come to him, a living stone rejected by men but in the sight of God chosen and precious, you yourselves like living stones are being built up as a spiritual house, to be a holy priesthood, to offer spiritual sacrifices acceptable to God through Jesus Christ.”</a:t>
            </a:r>
          </a:p>
          <a:p>
            <a:pPr marL="0" indent="0">
              <a:buNone/>
            </a:pPr>
            <a:endParaRPr lang="en-US" sz="3200" dirty="0"/>
          </a:p>
          <a:p>
            <a:pPr marL="0" indent="0">
              <a:buNone/>
            </a:pPr>
            <a:r>
              <a:rPr lang="en-US" sz="3200" dirty="0"/>
              <a:t>- I Peter 2.4-5</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Holy Place</a:t>
            </a:r>
          </a:p>
        </p:txBody>
      </p:sp>
    </p:spTree>
    <p:extLst>
      <p:ext uri="{BB962C8B-B14F-4D97-AF65-F5344CB8AC3E}">
        <p14:creationId xmlns:p14="http://schemas.microsoft.com/office/powerpoint/2010/main" val="2490069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Food for Priests</a:t>
            </a:r>
          </a:p>
          <a:p>
            <a:pPr marL="0" indent="0">
              <a:buNone/>
            </a:pPr>
            <a:endParaRPr lang="en-US" sz="3200" dirty="0"/>
          </a:p>
          <a:p>
            <a:pPr marL="0" indent="0">
              <a:buNone/>
            </a:pPr>
            <a:r>
              <a:rPr lang="en-US" sz="3200" dirty="0"/>
              <a:t>“Jesus said to them, ‘I am the bread of life; whoever comes to me shall not hunger, and whoever believes in me shall never thirst.’”</a:t>
            </a:r>
          </a:p>
          <a:p>
            <a:pPr marL="0" indent="0">
              <a:buNone/>
            </a:pPr>
            <a:endParaRPr lang="en-US" sz="3200" dirty="0"/>
          </a:p>
          <a:p>
            <a:pPr marL="0" indent="0">
              <a:buNone/>
            </a:pPr>
            <a:r>
              <a:rPr lang="en-US" sz="3200" dirty="0"/>
              <a:t>- John 6.35</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Table of Showbread</a:t>
            </a:r>
          </a:p>
        </p:txBody>
      </p:sp>
    </p:spTree>
    <p:extLst>
      <p:ext uri="{BB962C8B-B14F-4D97-AF65-F5344CB8AC3E}">
        <p14:creationId xmlns:p14="http://schemas.microsoft.com/office/powerpoint/2010/main" val="936258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Light for Priests</a:t>
            </a:r>
          </a:p>
          <a:p>
            <a:pPr marL="0" indent="0">
              <a:buNone/>
            </a:pPr>
            <a:endParaRPr lang="en-US" sz="3200" dirty="0"/>
          </a:p>
          <a:p>
            <a:pPr marL="0" indent="0">
              <a:buNone/>
            </a:pPr>
            <a:r>
              <a:rPr lang="en-US" sz="3200" dirty="0"/>
              <a:t>“Again Jesus spoke to them saying, ‘I am the light of the world.  Whoever follows me will not walk in darkness, but will have the light of life.’”</a:t>
            </a:r>
          </a:p>
          <a:p>
            <a:pPr marL="0" indent="0">
              <a:buNone/>
            </a:pPr>
            <a:endParaRPr lang="en-US" sz="3200" dirty="0"/>
          </a:p>
          <a:p>
            <a:pPr marL="0" indent="0">
              <a:buNone/>
            </a:pPr>
            <a:r>
              <a:rPr lang="en-US" sz="3200" dirty="0"/>
              <a:t>- John 8.12</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Lamp Stand</a:t>
            </a:r>
          </a:p>
        </p:txBody>
      </p:sp>
    </p:spTree>
    <p:extLst>
      <p:ext uri="{BB962C8B-B14F-4D97-AF65-F5344CB8AC3E}">
        <p14:creationId xmlns:p14="http://schemas.microsoft.com/office/powerpoint/2010/main" val="172579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lnSpcReduction="10000"/>
          </a:bodyPr>
          <a:lstStyle/>
          <a:p>
            <a:pPr marL="0" indent="0">
              <a:buNone/>
            </a:pPr>
            <a:r>
              <a:rPr lang="en-US" sz="3200" dirty="0"/>
              <a:t>Light for Priests</a:t>
            </a:r>
          </a:p>
          <a:p>
            <a:pPr marL="0" indent="0">
              <a:buNone/>
            </a:pPr>
            <a:endParaRPr lang="en-US" sz="3200" dirty="0"/>
          </a:p>
          <a:p>
            <a:pPr marL="0" indent="0">
              <a:buNone/>
            </a:pPr>
            <a:r>
              <a:rPr lang="en-US" sz="3200" dirty="0"/>
              <a:t>“… you have abandoned the love you had at first.  Remember therefore from where you have fallen; repent, and do the works you did at first.  If not, I will come to you and remove your lampstand from its place, unless you repent.”</a:t>
            </a:r>
          </a:p>
          <a:p>
            <a:pPr marL="0" indent="0">
              <a:buNone/>
            </a:pPr>
            <a:endParaRPr lang="en-US" sz="3200" dirty="0"/>
          </a:p>
          <a:p>
            <a:pPr marL="0" indent="0">
              <a:buNone/>
            </a:pPr>
            <a:r>
              <a:rPr lang="en-US" sz="3200" dirty="0"/>
              <a:t>- Revelation 2.4-5</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Lamp Stand</a:t>
            </a:r>
          </a:p>
        </p:txBody>
      </p:sp>
    </p:spTree>
    <p:extLst>
      <p:ext uri="{BB962C8B-B14F-4D97-AF65-F5344CB8AC3E}">
        <p14:creationId xmlns:p14="http://schemas.microsoft.com/office/powerpoint/2010/main" val="1026870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a:bodyPr>
          <a:lstStyle/>
          <a:p>
            <a:pPr marL="0" indent="0">
              <a:buNone/>
            </a:pPr>
            <a:r>
              <a:rPr lang="en-US" sz="3200" dirty="0"/>
              <a:t>Altar of Incense</a:t>
            </a:r>
          </a:p>
          <a:p>
            <a:pPr marL="0" indent="0">
              <a:buNone/>
            </a:pPr>
            <a:endParaRPr lang="en-US" sz="3200" dirty="0"/>
          </a:p>
          <a:p>
            <a:pPr marL="0" indent="0">
              <a:buNone/>
            </a:pPr>
            <a:r>
              <a:rPr lang="en-US" sz="3200" dirty="0"/>
              <a:t>“And when they had taken the scroll, the four living creatures and the twenty-four elders fell down before the Lamb, each holding a harp, and a golden bowl of incense, which are the prayers of the saints.”</a:t>
            </a:r>
          </a:p>
          <a:p>
            <a:pPr marL="0" indent="0">
              <a:buNone/>
            </a:pPr>
            <a:endParaRPr lang="en-US" sz="3200" dirty="0"/>
          </a:p>
          <a:p>
            <a:pPr marL="0" indent="0">
              <a:buNone/>
            </a:pPr>
            <a:r>
              <a:rPr lang="en-US" sz="3200" dirty="0"/>
              <a:t>- Revelation 5.8</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Most Holy Place</a:t>
            </a:r>
          </a:p>
        </p:txBody>
      </p:sp>
    </p:spTree>
    <p:extLst>
      <p:ext uri="{BB962C8B-B14F-4D97-AF65-F5344CB8AC3E}">
        <p14:creationId xmlns:p14="http://schemas.microsoft.com/office/powerpoint/2010/main" val="1705898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lnSpcReduction="20000"/>
          </a:bodyPr>
          <a:lstStyle/>
          <a:p>
            <a:pPr marL="0" indent="0">
              <a:buNone/>
            </a:pPr>
            <a:r>
              <a:rPr lang="en-US" sz="3200" dirty="0"/>
              <a:t>Altar of Incense</a:t>
            </a:r>
          </a:p>
          <a:p>
            <a:pPr marL="0" indent="0">
              <a:buNone/>
            </a:pPr>
            <a:endParaRPr lang="en-US" sz="3200" dirty="0"/>
          </a:p>
          <a:p>
            <a:pPr marL="0" indent="0">
              <a:buNone/>
            </a:pPr>
            <a:r>
              <a:rPr lang="en-US" sz="3200" dirty="0"/>
              <a:t>“And another angel came and stood at the altar with a golden censer, and he was given much incense to offer with the prayers of all the saints on the golden altar before the throne, and the smoke of the incense, with the prayers of the saints, rose before God from the hand of the angel.”</a:t>
            </a:r>
          </a:p>
          <a:p>
            <a:pPr marL="0" indent="0">
              <a:buNone/>
            </a:pPr>
            <a:endParaRPr lang="en-US" sz="3200" dirty="0"/>
          </a:p>
          <a:p>
            <a:pPr marL="0" indent="0">
              <a:buNone/>
            </a:pPr>
            <a:r>
              <a:rPr lang="en-US" sz="3200" dirty="0"/>
              <a:t>- Revelation 8.3-4</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Most Holy Place</a:t>
            </a:r>
          </a:p>
        </p:txBody>
      </p:sp>
    </p:spTree>
    <p:extLst>
      <p:ext uri="{BB962C8B-B14F-4D97-AF65-F5344CB8AC3E}">
        <p14:creationId xmlns:p14="http://schemas.microsoft.com/office/powerpoint/2010/main" val="1102850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lnSpcReduction="10000"/>
          </a:bodyPr>
          <a:lstStyle/>
          <a:p>
            <a:pPr marL="0" indent="0">
              <a:buNone/>
            </a:pPr>
            <a:r>
              <a:rPr lang="en-US" sz="3200" dirty="0"/>
              <a:t>Mercy Seat – God’s Presence</a:t>
            </a:r>
          </a:p>
          <a:p>
            <a:pPr marL="0" indent="0">
              <a:buNone/>
            </a:pPr>
            <a:endParaRPr lang="en-US" sz="3200" dirty="0"/>
          </a:p>
          <a:p>
            <a:pPr marL="0" indent="0">
              <a:buNone/>
            </a:pPr>
            <a:r>
              <a:rPr lang="en-US" sz="3200" dirty="0"/>
              <a:t>“And you shall hang the veil from the clasps, and bring the ark of the testimony in there within the veil.  And the veil shall separate for you the Holy Place from the Most Holy.  You shall put the mercy seat on the ark of the testimony in the Most Holy Place.”</a:t>
            </a:r>
          </a:p>
          <a:p>
            <a:pPr marL="0" indent="0">
              <a:buNone/>
            </a:pPr>
            <a:endParaRPr lang="en-US" sz="3200" dirty="0"/>
          </a:p>
          <a:p>
            <a:pPr marL="0" indent="0">
              <a:buNone/>
            </a:pPr>
            <a:r>
              <a:rPr lang="en-US" sz="3200" dirty="0"/>
              <a:t>- Exodus 26.33-34</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Most Holy Place</a:t>
            </a:r>
          </a:p>
        </p:txBody>
      </p:sp>
    </p:spTree>
    <p:extLst>
      <p:ext uri="{BB962C8B-B14F-4D97-AF65-F5344CB8AC3E}">
        <p14:creationId xmlns:p14="http://schemas.microsoft.com/office/powerpoint/2010/main" val="1147518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fontScale="92500" lnSpcReduction="10000"/>
          </a:bodyPr>
          <a:lstStyle/>
          <a:p>
            <a:pPr marL="0" indent="0">
              <a:buNone/>
            </a:pPr>
            <a:r>
              <a:rPr lang="en-US" sz="3200" dirty="0"/>
              <a:t>Mercy Seat – God’s Presence</a:t>
            </a:r>
          </a:p>
          <a:p>
            <a:pPr marL="0" indent="0">
              <a:buNone/>
            </a:pPr>
            <a:endParaRPr lang="en-US" sz="3200" dirty="0"/>
          </a:p>
          <a:p>
            <a:pPr marL="0" indent="0">
              <a:buNone/>
            </a:pPr>
            <a:r>
              <a:rPr lang="en-US" sz="3200" dirty="0"/>
              <a:t>“and the LORD said to Moses, ‘Tell Aaron your brother not to come at any time into the Holy Place inside the veil, before the mercy seat that is on the ark, so that he may not die.  For I will appear in the cloud over the mercy seat.’”</a:t>
            </a:r>
          </a:p>
          <a:p>
            <a:pPr marL="0" indent="0">
              <a:buNone/>
            </a:pPr>
            <a:endParaRPr lang="en-US" sz="3200" dirty="0"/>
          </a:p>
          <a:p>
            <a:pPr marL="0" indent="0">
              <a:buNone/>
            </a:pPr>
            <a:r>
              <a:rPr lang="en-US" sz="3200" dirty="0"/>
              <a:t>- Leviticus 16.2</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Most Holy Place</a:t>
            </a:r>
          </a:p>
        </p:txBody>
      </p:sp>
    </p:spTree>
    <p:extLst>
      <p:ext uri="{BB962C8B-B14F-4D97-AF65-F5344CB8AC3E}">
        <p14:creationId xmlns:p14="http://schemas.microsoft.com/office/powerpoint/2010/main" val="3790804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Separated the Holy from the Most Holy</a:t>
            </a:r>
          </a:p>
          <a:p>
            <a:pPr marL="0" indent="0">
              <a:buNone/>
            </a:pPr>
            <a:endParaRPr lang="en-US" sz="3200" dirty="0"/>
          </a:p>
          <a:p>
            <a:pPr marL="0" indent="0">
              <a:buNone/>
            </a:pPr>
            <a:r>
              <a:rPr lang="en-US" sz="3200" dirty="0"/>
              <a:t>“And the curtain of the temple was torn in two, from top to bottom.”</a:t>
            </a:r>
          </a:p>
          <a:p>
            <a:pPr marL="0" indent="0">
              <a:buNone/>
            </a:pPr>
            <a:endParaRPr lang="en-US" sz="3200" dirty="0"/>
          </a:p>
          <a:p>
            <a:pPr marL="0" indent="0">
              <a:buNone/>
            </a:pPr>
            <a:r>
              <a:rPr lang="en-US" sz="3200" dirty="0"/>
              <a:t>- Mark 15.38</a:t>
            </a:r>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Veil</a:t>
            </a:r>
          </a:p>
        </p:txBody>
      </p:sp>
    </p:spTree>
    <p:extLst>
      <p:ext uri="{BB962C8B-B14F-4D97-AF65-F5344CB8AC3E}">
        <p14:creationId xmlns:p14="http://schemas.microsoft.com/office/powerpoint/2010/main" val="4173475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lnSpcReduction="10000"/>
          </a:bodyPr>
          <a:lstStyle/>
          <a:p>
            <a:pPr marL="0" indent="0">
              <a:buNone/>
            </a:pPr>
            <a:r>
              <a:rPr lang="en-US" sz="3200" dirty="0"/>
              <a:t>Separated the Holy from the Most Holy</a:t>
            </a:r>
          </a:p>
          <a:p>
            <a:pPr marL="0" indent="0">
              <a:buNone/>
            </a:pPr>
            <a:endParaRPr lang="en-US" sz="3200" dirty="0"/>
          </a:p>
          <a:p>
            <a:pPr marL="0" indent="0">
              <a:buNone/>
            </a:pPr>
            <a:r>
              <a:rPr lang="en-US" sz="3200" dirty="0"/>
              <a:t>“Therefore, brothers, since we have confidence to enter the holy places by the blood of Jesus, by the new and living way that he opened for us through the curtain, that is, through his flesh…”</a:t>
            </a:r>
          </a:p>
          <a:p>
            <a:pPr marL="0" indent="0">
              <a:buNone/>
            </a:pPr>
            <a:endParaRPr lang="en-US" sz="3200" dirty="0"/>
          </a:p>
          <a:p>
            <a:pPr marL="0" indent="0">
              <a:buNone/>
            </a:pPr>
            <a:r>
              <a:rPr lang="en-US" sz="3200" dirty="0"/>
              <a:t>- Hebrews 10.19-20</a:t>
            </a:r>
          </a:p>
          <a:p>
            <a:pPr marL="0" indent="0">
              <a:buNone/>
            </a:pPr>
            <a:endParaRPr lang="en-US" sz="3200" dirty="0"/>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Veil</a:t>
            </a:r>
          </a:p>
        </p:txBody>
      </p:sp>
    </p:spTree>
    <p:extLst>
      <p:ext uri="{BB962C8B-B14F-4D97-AF65-F5344CB8AC3E}">
        <p14:creationId xmlns:p14="http://schemas.microsoft.com/office/powerpoint/2010/main" val="342903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Themes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825625"/>
            <a:ext cx="7886700" cy="4351338"/>
          </a:xfrm>
          <a:solidFill>
            <a:schemeClr val="accent4"/>
          </a:solidFill>
        </p:spPr>
        <p:txBody>
          <a:bodyPr lIns="182880" tIns="182880" rIns="182880" bIns="91440">
            <a:normAutofit/>
          </a:bodyPr>
          <a:lstStyle/>
          <a:p>
            <a:pPr>
              <a:spcBef>
                <a:spcPts val="1800"/>
              </a:spcBef>
            </a:pPr>
            <a:r>
              <a:rPr lang="en-US" sz="2400" dirty="0">
                <a:solidFill>
                  <a:schemeClr val="accent5">
                    <a:lumMod val="75000"/>
                  </a:schemeClr>
                </a:solidFill>
              </a:rPr>
              <a:t>Jesus is our High Priest</a:t>
            </a:r>
          </a:p>
          <a:p>
            <a:pPr>
              <a:spcBef>
                <a:spcPts val="1800"/>
              </a:spcBef>
            </a:pPr>
            <a:r>
              <a:rPr lang="en-US" sz="2400" dirty="0">
                <a:solidFill>
                  <a:schemeClr val="accent5">
                    <a:lumMod val="75000"/>
                  </a:schemeClr>
                </a:solidFill>
              </a:rPr>
              <a:t>Jesus “solidarity” with us as sinners (sympathetic)</a:t>
            </a:r>
          </a:p>
          <a:p>
            <a:pPr>
              <a:spcBef>
                <a:spcPts val="1800"/>
              </a:spcBef>
            </a:pPr>
            <a:r>
              <a:rPr lang="en-US" sz="2400" dirty="0">
                <a:solidFill>
                  <a:schemeClr val="accent5">
                    <a:lumMod val="75000"/>
                  </a:schemeClr>
                </a:solidFill>
              </a:rPr>
              <a:t>Power of the death of Jesus</a:t>
            </a:r>
          </a:p>
          <a:p>
            <a:pPr>
              <a:spcBef>
                <a:spcPts val="1800"/>
              </a:spcBef>
            </a:pPr>
            <a:r>
              <a:rPr lang="en-US" sz="2400" dirty="0">
                <a:solidFill>
                  <a:schemeClr val="accent5">
                    <a:lumMod val="75000"/>
                  </a:schemeClr>
                </a:solidFill>
              </a:rPr>
              <a:t>OT shadows and NT substance (types/anti-types)</a:t>
            </a:r>
          </a:p>
          <a:p>
            <a:pPr>
              <a:spcBef>
                <a:spcPts val="1800"/>
              </a:spcBef>
            </a:pPr>
            <a:r>
              <a:rPr lang="en-US" sz="2400" dirty="0">
                <a:solidFill>
                  <a:schemeClr val="accent5">
                    <a:lumMod val="75000"/>
                  </a:schemeClr>
                </a:solidFill>
              </a:rPr>
              <a:t>Christ’s Church is a pilgrim church</a:t>
            </a:r>
          </a:p>
          <a:p>
            <a:pPr>
              <a:spcBef>
                <a:spcPts val="1800"/>
              </a:spcBef>
            </a:pPr>
            <a:r>
              <a:rPr lang="en-US" sz="2200" dirty="0">
                <a:solidFill>
                  <a:schemeClr val="accent5">
                    <a:lumMod val="75000"/>
                  </a:schemeClr>
                </a:solidFill>
              </a:rPr>
              <a:t>Drawing near to God</a:t>
            </a:r>
          </a:p>
          <a:p>
            <a:pPr>
              <a:spcBef>
                <a:spcPts val="1800"/>
              </a:spcBef>
            </a:pPr>
            <a:r>
              <a:rPr lang="en-US" sz="2200" dirty="0">
                <a:solidFill>
                  <a:schemeClr val="accent5">
                    <a:lumMod val="75000"/>
                  </a:schemeClr>
                </a:solidFill>
              </a:rPr>
              <a:t>“Faltering of the Faithful”</a:t>
            </a:r>
          </a:p>
        </p:txBody>
      </p:sp>
    </p:spTree>
    <p:extLst>
      <p:ext uri="{BB962C8B-B14F-4D97-AF65-F5344CB8AC3E}">
        <p14:creationId xmlns:p14="http://schemas.microsoft.com/office/powerpoint/2010/main" val="1516244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36C6D-C17B-2D93-9ECF-C8EBEE02BCE3}"/>
              </a:ext>
            </a:extLst>
          </p:cNvPr>
          <p:cNvSpPr>
            <a:spLocks noGrp="1"/>
          </p:cNvSpPr>
          <p:nvPr>
            <p:ph sz="half" idx="1"/>
          </p:nvPr>
        </p:nvSpPr>
        <p:spPr>
          <a:xfrm>
            <a:off x="628650" y="1825625"/>
            <a:ext cx="7886700" cy="4351338"/>
          </a:xfrm>
        </p:spPr>
        <p:txBody>
          <a:bodyPr>
            <a:normAutofit/>
          </a:bodyPr>
          <a:lstStyle/>
          <a:p>
            <a:pPr marL="0" indent="0">
              <a:buNone/>
            </a:pPr>
            <a:r>
              <a:rPr lang="en-US" sz="3200" dirty="0"/>
              <a:t>Separated the Holy from the Most Holy</a:t>
            </a:r>
          </a:p>
          <a:p>
            <a:pPr marL="0" indent="0">
              <a:buNone/>
            </a:pPr>
            <a:endParaRPr lang="en-US" sz="3200" dirty="0"/>
          </a:p>
          <a:p>
            <a:pPr marL="0" indent="0">
              <a:buNone/>
            </a:pPr>
            <a:endParaRPr lang="en-US" sz="3200" dirty="0"/>
          </a:p>
          <a:p>
            <a:pPr marL="0" indent="0">
              <a:buNone/>
            </a:pPr>
            <a:endParaRPr lang="en-US" sz="3200" dirty="0"/>
          </a:p>
          <a:p>
            <a:pPr marL="0" indent="0" algn="ctr">
              <a:buNone/>
            </a:pPr>
            <a:r>
              <a:rPr lang="en-US" sz="4000" dirty="0"/>
              <a:t>** Read 2 Corinthians 3.12-18 **</a:t>
            </a:r>
          </a:p>
          <a:p>
            <a:pPr marL="0" indent="0">
              <a:buNone/>
            </a:pPr>
            <a:endParaRPr lang="en-US" sz="3200" dirty="0"/>
          </a:p>
          <a:p>
            <a:pPr marL="0" indent="0">
              <a:buNone/>
            </a:pPr>
            <a:endParaRPr lang="en-US" sz="3200" dirty="0"/>
          </a:p>
        </p:txBody>
      </p:sp>
      <p:sp>
        <p:nvSpPr>
          <p:cNvPr id="5" name="Title 1">
            <a:extLst>
              <a:ext uri="{FF2B5EF4-FFF2-40B4-BE49-F238E27FC236}">
                <a16:creationId xmlns:a16="http://schemas.microsoft.com/office/drawing/2014/main" id="{02D456EC-2A97-0A76-E6DF-A3C82B47B82A}"/>
              </a:ext>
            </a:extLst>
          </p:cNvPr>
          <p:cNvSpPr>
            <a:spLocks noGrp="1"/>
          </p:cNvSpPr>
          <p:nvPr>
            <p:ph type="title"/>
          </p:nvPr>
        </p:nvSpPr>
        <p:spPr>
          <a:xfrm>
            <a:off x="628650" y="365125"/>
            <a:ext cx="7886700" cy="1325563"/>
          </a:xfrm>
          <a:solidFill>
            <a:schemeClr val="accent5">
              <a:lumMod val="75000"/>
            </a:schemeClr>
          </a:solidFill>
        </p:spPr>
        <p:txBody>
          <a:bodyPr/>
          <a:lstStyle/>
          <a:p>
            <a:pPr algn="ctr"/>
            <a:r>
              <a:rPr lang="en-US" dirty="0">
                <a:solidFill>
                  <a:schemeClr val="bg1"/>
                </a:solidFill>
              </a:rPr>
              <a:t>Veil</a:t>
            </a:r>
          </a:p>
        </p:txBody>
      </p:sp>
    </p:spTree>
    <p:extLst>
      <p:ext uri="{BB962C8B-B14F-4D97-AF65-F5344CB8AC3E}">
        <p14:creationId xmlns:p14="http://schemas.microsoft.com/office/powerpoint/2010/main" val="1804747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xfrm>
            <a:off x="628650" y="365126"/>
            <a:ext cx="7886700" cy="682439"/>
          </a:xfrm>
          <a:solidFill>
            <a:schemeClr val="accent5">
              <a:lumMod val="75000"/>
            </a:schemeClr>
          </a:solidFill>
        </p:spPr>
        <p:txBody>
          <a:bodyPr>
            <a:normAutofit/>
          </a:bodyPr>
          <a:lstStyle/>
          <a:p>
            <a:pPr algn="ctr"/>
            <a:r>
              <a:rPr lang="en-US" sz="3600" dirty="0">
                <a:solidFill>
                  <a:schemeClr val="bg1"/>
                </a:solidFill>
              </a:rPr>
              <a:t>Summary of Types</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1233996"/>
            <a:ext cx="3886200" cy="5258877"/>
          </a:xfrm>
          <a:solidFill>
            <a:schemeClr val="accent4"/>
          </a:solidFill>
        </p:spPr>
        <p:txBody>
          <a:bodyPr lIns="182880" tIns="182880" rIns="182880" bIns="91440">
            <a:normAutofit fontScale="70000" lnSpcReduction="20000"/>
          </a:bodyPr>
          <a:lstStyle/>
          <a:p>
            <a:pPr marL="0" indent="0" algn="ctr">
              <a:spcBef>
                <a:spcPts val="1800"/>
              </a:spcBef>
              <a:buNone/>
            </a:pPr>
            <a:r>
              <a:rPr lang="en-US" b="1" u="sng" dirty="0">
                <a:solidFill>
                  <a:schemeClr val="accent5">
                    <a:lumMod val="75000"/>
                  </a:schemeClr>
                </a:solidFill>
              </a:rPr>
              <a:t>OLD</a:t>
            </a:r>
          </a:p>
          <a:p>
            <a:pPr>
              <a:spcBef>
                <a:spcPts val="1800"/>
              </a:spcBef>
            </a:pPr>
            <a:r>
              <a:rPr lang="en-US" sz="2600" dirty="0">
                <a:solidFill>
                  <a:schemeClr val="accent5">
                    <a:lumMod val="75000"/>
                  </a:schemeClr>
                </a:solidFill>
              </a:rPr>
              <a:t>Altar of Burnt Offering – Sacrifice for Sins</a:t>
            </a:r>
          </a:p>
          <a:p>
            <a:pPr>
              <a:spcBef>
                <a:spcPts val="1800"/>
              </a:spcBef>
            </a:pPr>
            <a:r>
              <a:rPr lang="en-US" sz="2600" dirty="0">
                <a:solidFill>
                  <a:schemeClr val="accent5">
                    <a:lumMod val="75000"/>
                  </a:schemeClr>
                </a:solidFill>
              </a:rPr>
              <a:t>Wash at Bronze Laver - Cleansing</a:t>
            </a:r>
          </a:p>
          <a:p>
            <a:pPr>
              <a:spcBef>
                <a:spcPts val="1800"/>
              </a:spcBef>
            </a:pPr>
            <a:r>
              <a:rPr lang="en-US" sz="2600" dirty="0">
                <a:solidFill>
                  <a:schemeClr val="accent5">
                    <a:lumMod val="75000"/>
                  </a:schemeClr>
                </a:solidFill>
              </a:rPr>
              <a:t>Holy Place – Priests Only</a:t>
            </a:r>
          </a:p>
          <a:p>
            <a:pPr>
              <a:spcBef>
                <a:spcPts val="1800"/>
              </a:spcBef>
            </a:pPr>
            <a:r>
              <a:rPr lang="en-US" sz="2600" dirty="0">
                <a:solidFill>
                  <a:schemeClr val="accent5">
                    <a:lumMod val="75000"/>
                  </a:schemeClr>
                </a:solidFill>
              </a:rPr>
              <a:t>Table of Showbread</a:t>
            </a:r>
          </a:p>
          <a:p>
            <a:pPr>
              <a:spcBef>
                <a:spcPts val="1800"/>
              </a:spcBef>
            </a:pPr>
            <a:r>
              <a:rPr lang="en-US" sz="2600" dirty="0">
                <a:solidFill>
                  <a:schemeClr val="accent5">
                    <a:lumMod val="75000"/>
                  </a:schemeClr>
                </a:solidFill>
              </a:rPr>
              <a:t>Lamp Stand</a:t>
            </a:r>
          </a:p>
          <a:p>
            <a:pPr marL="0" indent="0">
              <a:spcBef>
                <a:spcPts val="1800"/>
              </a:spcBef>
              <a:buNone/>
            </a:pPr>
            <a:endParaRPr lang="en-US" sz="2600" dirty="0">
              <a:solidFill>
                <a:schemeClr val="accent5">
                  <a:lumMod val="75000"/>
                </a:schemeClr>
              </a:solidFill>
            </a:endParaRPr>
          </a:p>
          <a:p>
            <a:pPr>
              <a:spcBef>
                <a:spcPts val="1800"/>
              </a:spcBef>
            </a:pPr>
            <a:r>
              <a:rPr lang="en-US" sz="2600" dirty="0">
                <a:solidFill>
                  <a:schemeClr val="accent5">
                    <a:lumMod val="75000"/>
                  </a:schemeClr>
                </a:solidFill>
              </a:rPr>
              <a:t>Altar of Incense</a:t>
            </a:r>
          </a:p>
          <a:p>
            <a:pPr>
              <a:spcBef>
                <a:spcPts val="1800"/>
              </a:spcBef>
            </a:pPr>
            <a:r>
              <a:rPr lang="en-US" sz="2600" dirty="0">
                <a:solidFill>
                  <a:schemeClr val="accent5">
                    <a:lumMod val="75000"/>
                  </a:schemeClr>
                </a:solidFill>
              </a:rPr>
              <a:t>Veil</a:t>
            </a:r>
          </a:p>
          <a:p>
            <a:pPr marL="0" indent="0">
              <a:spcBef>
                <a:spcPts val="1800"/>
              </a:spcBef>
              <a:buNone/>
            </a:pPr>
            <a:endParaRPr lang="en-US" sz="2600" dirty="0">
              <a:solidFill>
                <a:schemeClr val="accent5">
                  <a:lumMod val="75000"/>
                </a:schemeClr>
              </a:solidFill>
            </a:endParaRPr>
          </a:p>
          <a:p>
            <a:pPr>
              <a:spcBef>
                <a:spcPts val="1800"/>
              </a:spcBef>
            </a:pPr>
            <a:r>
              <a:rPr lang="en-US" sz="2600" dirty="0">
                <a:solidFill>
                  <a:schemeClr val="accent5">
                    <a:lumMod val="75000"/>
                  </a:schemeClr>
                </a:solidFill>
              </a:rPr>
              <a:t>Most Holy Place – Mercy Seat</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xfrm>
            <a:off x="4629150" y="1233996"/>
            <a:ext cx="3886200" cy="5258877"/>
          </a:xfrm>
          <a:solidFill>
            <a:schemeClr val="accent4"/>
          </a:solidFill>
        </p:spPr>
        <p:txBody>
          <a:bodyPr lIns="182880" tIns="182880" rIns="182880" bIns="91440">
            <a:normAutofit fontScale="70000" lnSpcReduction="20000"/>
          </a:bodyPr>
          <a:lstStyle/>
          <a:p>
            <a:pPr marL="0" indent="0" algn="ctr">
              <a:spcBef>
                <a:spcPts val="1800"/>
              </a:spcBef>
              <a:buNone/>
            </a:pPr>
            <a:r>
              <a:rPr lang="en-US" sz="2600" b="1" u="sng" dirty="0">
                <a:solidFill>
                  <a:schemeClr val="accent5">
                    <a:lumMod val="75000"/>
                  </a:schemeClr>
                </a:solidFill>
              </a:rPr>
              <a:t>NEW</a:t>
            </a:r>
          </a:p>
          <a:p>
            <a:pPr>
              <a:spcBef>
                <a:spcPts val="1800"/>
              </a:spcBef>
            </a:pPr>
            <a:r>
              <a:rPr lang="en-US" sz="2600" dirty="0">
                <a:solidFill>
                  <a:schemeClr val="accent5">
                    <a:lumMod val="75000"/>
                  </a:schemeClr>
                </a:solidFill>
              </a:rPr>
              <a:t>Christ (Heb. 10.12)</a:t>
            </a:r>
          </a:p>
          <a:p>
            <a:pPr>
              <a:spcBef>
                <a:spcPts val="1800"/>
              </a:spcBef>
            </a:pPr>
            <a:r>
              <a:rPr lang="en-US" sz="2600" dirty="0">
                <a:solidFill>
                  <a:schemeClr val="accent5">
                    <a:lumMod val="75000"/>
                  </a:schemeClr>
                </a:solidFill>
              </a:rPr>
              <a:t>Baptism (Acts 22.16, I Cor. 6.11, Eph. 5.26)</a:t>
            </a:r>
          </a:p>
          <a:p>
            <a:pPr>
              <a:spcBef>
                <a:spcPts val="1800"/>
              </a:spcBef>
            </a:pPr>
            <a:r>
              <a:rPr lang="en-US" sz="2600" dirty="0">
                <a:solidFill>
                  <a:schemeClr val="accent5">
                    <a:lumMod val="75000"/>
                  </a:schemeClr>
                </a:solidFill>
              </a:rPr>
              <a:t>Church – Kingdom of Priests (Exodus 19.6, I Peter 2.4-5)</a:t>
            </a:r>
          </a:p>
          <a:p>
            <a:pPr>
              <a:spcBef>
                <a:spcPts val="1800"/>
              </a:spcBef>
            </a:pPr>
            <a:r>
              <a:rPr lang="en-US" sz="2600" dirty="0">
                <a:solidFill>
                  <a:schemeClr val="accent5">
                    <a:lumMod val="75000"/>
                  </a:schemeClr>
                </a:solidFill>
              </a:rPr>
              <a:t>Jesus – Bread of Life (John 6.35)</a:t>
            </a:r>
          </a:p>
          <a:p>
            <a:pPr>
              <a:spcBef>
                <a:spcPts val="1800"/>
              </a:spcBef>
            </a:pPr>
            <a:r>
              <a:rPr lang="en-US" sz="2600" dirty="0">
                <a:solidFill>
                  <a:schemeClr val="accent5">
                    <a:lumMod val="75000"/>
                  </a:schemeClr>
                </a:solidFill>
              </a:rPr>
              <a:t>Light of the World (John 8.12, Rev. 2.1-5)</a:t>
            </a:r>
          </a:p>
          <a:p>
            <a:pPr>
              <a:spcBef>
                <a:spcPts val="1800"/>
              </a:spcBef>
            </a:pPr>
            <a:r>
              <a:rPr lang="en-US" sz="2600" dirty="0">
                <a:solidFill>
                  <a:schemeClr val="accent5">
                    <a:lumMod val="75000"/>
                  </a:schemeClr>
                </a:solidFill>
              </a:rPr>
              <a:t>Prayers of the Saints (Rev. 5.8, 8.3-4)</a:t>
            </a:r>
          </a:p>
          <a:p>
            <a:pPr>
              <a:spcBef>
                <a:spcPts val="1800"/>
              </a:spcBef>
            </a:pPr>
            <a:r>
              <a:rPr lang="en-US" sz="2600" dirty="0">
                <a:solidFill>
                  <a:schemeClr val="accent5">
                    <a:lumMod val="75000"/>
                  </a:schemeClr>
                </a:solidFill>
              </a:rPr>
              <a:t>Flesh of Christ (2 Cor. 3.12-18, Heb. 10.19-20)</a:t>
            </a:r>
          </a:p>
          <a:p>
            <a:pPr>
              <a:spcBef>
                <a:spcPts val="1800"/>
              </a:spcBef>
            </a:pPr>
            <a:r>
              <a:rPr lang="en-US" sz="2600" dirty="0">
                <a:solidFill>
                  <a:schemeClr val="accent5">
                    <a:lumMod val="75000"/>
                  </a:schemeClr>
                </a:solidFill>
              </a:rPr>
              <a:t>God’s Presence – Jesus as Forerunner in Heaven (Ex. 26.33-34, Lev. 16.2, Heb. 6.20)</a:t>
            </a:r>
          </a:p>
          <a:p>
            <a:pPr marL="0" indent="0">
              <a:spcBef>
                <a:spcPts val="1800"/>
              </a:spcBef>
              <a:buNone/>
            </a:pPr>
            <a:endParaRPr lang="en-US" dirty="0">
              <a:solidFill>
                <a:schemeClr val="accent5">
                  <a:lumMod val="75000"/>
                </a:schemeClr>
              </a:solidFill>
            </a:endParaRP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Tree>
    <p:extLst>
      <p:ext uri="{BB962C8B-B14F-4D97-AF65-F5344CB8AC3E}">
        <p14:creationId xmlns:p14="http://schemas.microsoft.com/office/powerpoint/2010/main" val="23540292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27728919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10  </a:t>
            </a:r>
          </a:p>
          <a:p>
            <a:pPr algn="ctr"/>
            <a:r>
              <a:rPr lang="en-US" sz="4000" dirty="0">
                <a:solidFill>
                  <a:schemeClr val="bg1"/>
                </a:solidFill>
              </a:rPr>
              <a:t>Better SACRIFICE</a:t>
            </a:r>
            <a:endParaRPr lang="en-US" sz="5400" dirty="0">
              <a:solidFill>
                <a:schemeClr val="bg1"/>
              </a:solidFill>
            </a:endParaRPr>
          </a:p>
        </p:txBody>
      </p:sp>
    </p:spTree>
    <p:extLst>
      <p:ext uri="{BB962C8B-B14F-4D97-AF65-F5344CB8AC3E}">
        <p14:creationId xmlns:p14="http://schemas.microsoft.com/office/powerpoint/2010/main" val="1194024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10  </a:t>
            </a:r>
          </a:p>
          <a:p>
            <a:pPr algn="ctr"/>
            <a:r>
              <a:rPr lang="en-US" sz="4000" dirty="0">
                <a:solidFill>
                  <a:schemeClr val="bg1"/>
                </a:solidFill>
              </a:rPr>
              <a:t>ASSURANCE of Faith – “Draw Near”</a:t>
            </a:r>
            <a:endParaRPr lang="en-US" sz="5400" dirty="0">
              <a:solidFill>
                <a:schemeClr val="bg1"/>
              </a:solidFill>
            </a:endParaRPr>
          </a:p>
        </p:txBody>
      </p:sp>
    </p:spTree>
    <p:extLst>
      <p:ext uri="{BB962C8B-B14F-4D97-AF65-F5344CB8AC3E}">
        <p14:creationId xmlns:p14="http://schemas.microsoft.com/office/powerpoint/2010/main" val="3030508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30951269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11  </a:t>
            </a:r>
          </a:p>
          <a:p>
            <a:pPr algn="ctr"/>
            <a:r>
              <a:rPr lang="en-US" sz="4000" dirty="0">
                <a:solidFill>
                  <a:schemeClr val="bg1"/>
                </a:solidFill>
              </a:rPr>
              <a:t>EXAMPLES of Faith – “Learn”</a:t>
            </a:r>
            <a:endParaRPr lang="en-US" sz="5400" dirty="0">
              <a:solidFill>
                <a:schemeClr val="bg1"/>
              </a:solidFill>
            </a:endParaRPr>
          </a:p>
        </p:txBody>
      </p:sp>
    </p:spTree>
    <p:extLst>
      <p:ext uri="{BB962C8B-B14F-4D97-AF65-F5344CB8AC3E}">
        <p14:creationId xmlns:p14="http://schemas.microsoft.com/office/powerpoint/2010/main" val="704468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F42E58-8EA4-A8F5-C7D5-77B667196951}"/>
              </a:ext>
            </a:extLst>
          </p:cNvPr>
          <p:cNvSpPr/>
          <p:nvPr/>
        </p:nvSpPr>
        <p:spPr>
          <a:xfrm>
            <a:off x="0" y="-2232"/>
            <a:ext cx="9144000" cy="6860232"/>
          </a:xfrm>
          <a:prstGeom prst="rect">
            <a:avLst/>
          </a:prstGeom>
          <a:solidFill>
            <a:schemeClr val="tx1">
              <a:lumMod val="95000"/>
              <a:lumOff val="5000"/>
              <a:alpha val="38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A29D019-A710-2F95-7861-D61A9EB44F70}"/>
              </a:ext>
            </a:extLst>
          </p:cNvPr>
          <p:cNvGraphicFramePr>
            <a:graphicFrameLocks noGrp="1"/>
          </p:cNvGraphicFramePr>
          <p:nvPr>
            <p:ph idx="1"/>
            <p:extLst>
              <p:ext uri="{D42A27DB-BD31-4B8C-83A1-F6EECF244321}">
                <p14:modId xmlns:p14="http://schemas.microsoft.com/office/powerpoint/2010/main" val="229370289"/>
              </p:ext>
            </p:extLst>
          </p:nvPr>
        </p:nvGraphicFramePr>
        <p:xfrm>
          <a:off x="91440" y="119713"/>
          <a:ext cx="8961120" cy="6358255"/>
        </p:xfrm>
        <a:graphic>
          <a:graphicData uri="http://schemas.openxmlformats.org/drawingml/2006/table">
            <a:tbl>
              <a:tblPr firstRow="1" firstCol="1" bandRow="1">
                <a:tableStyleId>{5C22544A-7EE6-4342-B048-85BDC9FD1C3A}</a:tableStyleId>
              </a:tblPr>
              <a:tblGrid>
                <a:gridCol w="2128744">
                  <a:extLst>
                    <a:ext uri="{9D8B030D-6E8A-4147-A177-3AD203B41FA5}">
                      <a16:colId xmlns:a16="http://schemas.microsoft.com/office/drawing/2014/main" val="1895568029"/>
                    </a:ext>
                  </a:extLst>
                </a:gridCol>
                <a:gridCol w="1784576">
                  <a:extLst>
                    <a:ext uri="{9D8B030D-6E8A-4147-A177-3AD203B41FA5}">
                      <a16:colId xmlns:a16="http://schemas.microsoft.com/office/drawing/2014/main" val="3140336741"/>
                    </a:ext>
                  </a:extLst>
                </a:gridCol>
                <a:gridCol w="5047800">
                  <a:extLst>
                    <a:ext uri="{9D8B030D-6E8A-4147-A177-3AD203B41FA5}">
                      <a16:colId xmlns:a16="http://schemas.microsoft.com/office/drawing/2014/main" val="261910785"/>
                    </a:ext>
                  </a:extLst>
                </a:gridCol>
              </a:tblGrid>
              <a:tr h="304930">
                <a:tc>
                  <a:txBody>
                    <a:bodyPr/>
                    <a:lstStyle/>
                    <a:p>
                      <a:pPr marL="0" marR="0" algn="ctr">
                        <a:lnSpc>
                          <a:spcPct val="115000"/>
                        </a:lnSpc>
                        <a:spcBef>
                          <a:spcPts val="0"/>
                        </a:spcBef>
                        <a:spcAft>
                          <a:spcPts val="0"/>
                        </a:spcAft>
                      </a:pPr>
                      <a:r>
                        <a:rPr lang="en-US" sz="1600" dirty="0">
                          <a:solidFill>
                            <a:srgbClr val="F2E9B4"/>
                          </a:solidFill>
                          <a:effectLst/>
                        </a:rPr>
                        <a:t>OT person of faith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gn="ctr">
                        <a:lnSpc>
                          <a:spcPct val="115000"/>
                        </a:lnSpc>
                        <a:spcBef>
                          <a:spcPts val="0"/>
                        </a:spcBef>
                        <a:spcAft>
                          <a:spcPts val="0"/>
                        </a:spcAft>
                      </a:pPr>
                      <a:r>
                        <a:rPr lang="en-US" sz="1600" dirty="0">
                          <a:solidFill>
                            <a:srgbClr val="F2E9B4"/>
                          </a:solidFill>
                          <a:effectLst/>
                        </a:rPr>
                        <a:t>Ref. in </a:t>
                      </a:r>
                      <a:r>
                        <a:rPr lang="en-US" sz="1600" u="none" strike="noStrike" dirty="0">
                          <a:solidFill>
                            <a:srgbClr val="F2E9B4"/>
                          </a:solidFill>
                          <a:effectLst/>
                        </a:rPr>
                        <a:t>Heb. 11</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gn="ctr">
                        <a:lnSpc>
                          <a:spcPct val="115000"/>
                        </a:lnSpc>
                        <a:spcBef>
                          <a:spcPts val="0"/>
                        </a:spcBef>
                        <a:spcAft>
                          <a:spcPts val="0"/>
                        </a:spcAft>
                      </a:pPr>
                      <a:r>
                        <a:rPr lang="en-US" sz="1600" dirty="0">
                          <a:solidFill>
                            <a:srgbClr val="F2E9B4"/>
                          </a:solidFill>
                          <a:effectLst/>
                        </a:rPr>
                        <a:t>Reference in OT</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extLst>
                  <a:ext uri="{0D108BD9-81ED-4DB2-BD59-A6C34878D82A}">
                    <a16:rowId xmlns:a16="http://schemas.microsoft.com/office/drawing/2014/main" val="1991711471"/>
                  </a:ext>
                </a:extLst>
              </a:tr>
              <a:tr h="304930">
                <a:tc>
                  <a:txBody>
                    <a:bodyPr/>
                    <a:lstStyle/>
                    <a:p>
                      <a:pPr marL="0" marR="0">
                        <a:lnSpc>
                          <a:spcPct val="115000"/>
                        </a:lnSpc>
                        <a:spcBef>
                          <a:spcPts val="0"/>
                        </a:spcBef>
                        <a:spcAft>
                          <a:spcPts val="0"/>
                        </a:spcAft>
                      </a:pPr>
                      <a:r>
                        <a:rPr lang="en-US" sz="1600" dirty="0">
                          <a:solidFill>
                            <a:srgbClr val="F2E9B4"/>
                          </a:solidFill>
                          <a:effectLst/>
                        </a:rPr>
                        <a:t>Abel</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3" tooltip="Hebrews 11:4">
                            <a:extLst>
                              <a:ext uri="{A12FA001-AC4F-418D-AE19-62706E023703}">
                                <ahyp:hlinkClr xmlns:ahyp="http://schemas.microsoft.com/office/drawing/2018/hyperlinkcolor" val="tx"/>
                              </a:ext>
                            </a:extLst>
                          </a:hlinkClick>
                        </a:rPr>
                        <a:t>11:4</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4" tooltip="Genesis 4">
                            <a:extLst>
                              <a:ext uri="{A12FA001-AC4F-418D-AE19-62706E023703}">
                                <ahyp:hlinkClr xmlns:ahyp="http://schemas.microsoft.com/office/drawing/2018/hyperlinkcolor" val="tx"/>
                              </a:ext>
                            </a:extLst>
                          </a:hlinkClick>
                        </a:rPr>
                        <a:t>Genesis 4</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48948594"/>
                  </a:ext>
                </a:extLst>
              </a:tr>
              <a:tr h="304930">
                <a:tc>
                  <a:txBody>
                    <a:bodyPr/>
                    <a:lstStyle/>
                    <a:p>
                      <a:pPr marL="0" marR="0">
                        <a:lnSpc>
                          <a:spcPct val="115000"/>
                        </a:lnSpc>
                        <a:spcBef>
                          <a:spcPts val="0"/>
                        </a:spcBef>
                        <a:spcAft>
                          <a:spcPts val="0"/>
                        </a:spcAft>
                      </a:pPr>
                      <a:r>
                        <a:rPr lang="en-US" sz="1600" dirty="0">
                          <a:solidFill>
                            <a:srgbClr val="F2E9B4"/>
                          </a:solidFill>
                          <a:effectLst/>
                        </a:rPr>
                        <a:t>Enoch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5" tooltip="Hebrews 11:5">
                            <a:extLst>
                              <a:ext uri="{A12FA001-AC4F-418D-AE19-62706E023703}">
                                <ahyp:hlinkClr xmlns:ahyp="http://schemas.microsoft.com/office/drawing/2018/hyperlinkcolor" val="tx"/>
                              </a:ext>
                            </a:extLst>
                          </a:hlinkClick>
                        </a:rPr>
                        <a:t>11:5</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6" tooltip="Genesis 5:18-24">
                            <a:extLst>
                              <a:ext uri="{A12FA001-AC4F-418D-AE19-62706E023703}">
                                <ahyp:hlinkClr xmlns:ahyp="http://schemas.microsoft.com/office/drawing/2018/hyperlinkcolor" val="tx"/>
                              </a:ext>
                            </a:extLst>
                          </a:hlinkClick>
                        </a:rPr>
                        <a:t>Gen. 5:18–24</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753737374"/>
                  </a:ext>
                </a:extLst>
              </a:tr>
              <a:tr h="304930">
                <a:tc>
                  <a:txBody>
                    <a:bodyPr/>
                    <a:lstStyle/>
                    <a:p>
                      <a:pPr marL="0" marR="0">
                        <a:lnSpc>
                          <a:spcPct val="115000"/>
                        </a:lnSpc>
                        <a:spcBef>
                          <a:spcPts val="0"/>
                        </a:spcBef>
                        <a:spcAft>
                          <a:spcPts val="0"/>
                        </a:spcAft>
                      </a:pPr>
                      <a:r>
                        <a:rPr lang="en-US" sz="1600" dirty="0">
                          <a:solidFill>
                            <a:srgbClr val="F2E9B4"/>
                          </a:solidFill>
                          <a:effectLst/>
                        </a:rPr>
                        <a:t>Noah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7" tooltip="Hebrews 11:7">
                            <a:extLst>
                              <a:ext uri="{A12FA001-AC4F-418D-AE19-62706E023703}">
                                <ahyp:hlinkClr xmlns:ahyp="http://schemas.microsoft.com/office/drawing/2018/hyperlinkcolor" val="tx"/>
                              </a:ext>
                            </a:extLst>
                          </a:hlinkClick>
                        </a:rPr>
                        <a:t>11:7</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8" tooltip="Genesis 5:29-10:32">
                            <a:extLst>
                              <a:ext uri="{A12FA001-AC4F-418D-AE19-62706E023703}">
                                <ahyp:hlinkClr xmlns:ahyp="http://schemas.microsoft.com/office/drawing/2018/hyperlinkcolor" val="tx"/>
                              </a:ext>
                            </a:extLst>
                          </a:hlinkClick>
                        </a:rPr>
                        <a:t>Gen. 5:29–10:32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944433683"/>
                  </a:ext>
                </a:extLst>
              </a:tr>
              <a:tr h="304930">
                <a:tc>
                  <a:txBody>
                    <a:bodyPr/>
                    <a:lstStyle/>
                    <a:p>
                      <a:pPr marL="0" marR="0">
                        <a:lnSpc>
                          <a:spcPct val="115000"/>
                        </a:lnSpc>
                        <a:spcBef>
                          <a:spcPts val="0"/>
                        </a:spcBef>
                        <a:spcAft>
                          <a:spcPts val="0"/>
                        </a:spcAft>
                      </a:pPr>
                      <a:r>
                        <a:rPr lang="en-US" sz="1600" dirty="0">
                          <a:solidFill>
                            <a:srgbClr val="F2E9B4"/>
                          </a:solidFill>
                          <a:effectLst/>
                        </a:rPr>
                        <a:t>Abraham</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9" tooltip="Hebrews 11:8-19">
                            <a:extLst>
                              <a:ext uri="{A12FA001-AC4F-418D-AE19-62706E023703}">
                                <ahyp:hlinkClr xmlns:ahyp="http://schemas.microsoft.com/office/drawing/2018/hyperlinkcolor" val="tx"/>
                              </a:ext>
                            </a:extLst>
                          </a:hlinkClick>
                        </a:rPr>
                        <a:t>11:8–19</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10" tooltip="Genesis 12-25">
                            <a:extLst>
                              <a:ext uri="{A12FA001-AC4F-418D-AE19-62706E023703}">
                                <ahyp:hlinkClr xmlns:ahyp="http://schemas.microsoft.com/office/drawing/2018/hyperlinkcolor" val="tx"/>
                              </a:ext>
                            </a:extLst>
                          </a:hlinkClick>
                        </a:rPr>
                        <a:t>Genesis 12–25</a:t>
                      </a:r>
                      <a:r>
                        <a:rPr lang="en-US" sz="1600">
                          <a:solidFill>
                            <a:schemeClr val="bg1"/>
                          </a:solidFill>
                          <a:effectLst/>
                        </a:rPr>
                        <a:t>;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039658991"/>
                  </a:ext>
                </a:extLst>
              </a:tr>
              <a:tr h="304930">
                <a:tc>
                  <a:txBody>
                    <a:bodyPr/>
                    <a:lstStyle/>
                    <a:p>
                      <a:pPr marL="0" marR="0">
                        <a:lnSpc>
                          <a:spcPct val="115000"/>
                        </a:lnSpc>
                        <a:spcBef>
                          <a:spcPts val="0"/>
                        </a:spcBef>
                        <a:spcAft>
                          <a:spcPts val="0"/>
                        </a:spcAft>
                      </a:pPr>
                      <a:r>
                        <a:rPr lang="en-US" sz="1600" dirty="0">
                          <a:solidFill>
                            <a:srgbClr val="F2E9B4"/>
                          </a:solidFill>
                          <a:effectLst/>
                        </a:rPr>
                        <a:t>Sarah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1" tooltip="Hebrews 11:11">
                            <a:extLst>
                              <a:ext uri="{A12FA001-AC4F-418D-AE19-62706E023703}">
                                <ahyp:hlinkClr xmlns:ahyp="http://schemas.microsoft.com/office/drawing/2018/hyperlinkcolor" val="tx"/>
                              </a:ext>
                            </a:extLst>
                          </a:hlinkClick>
                        </a:rPr>
                        <a:t>11:11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2" tooltip="Genesis 12-23">
                            <a:extLst>
                              <a:ext uri="{A12FA001-AC4F-418D-AE19-62706E023703}">
                                <ahyp:hlinkClr xmlns:ahyp="http://schemas.microsoft.com/office/drawing/2018/hyperlinkcolor" val="tx"/>
                              </a:ext>
                            </a:extLst>
                          </a:hlinkClick>
                        </a:rPr>
                        <a:t>Genesis 12–23</a:t>
                      </a:r>
                      <a:r>
                        <a:rPr lang="en-US" sz="1600" dirty="0">
                          <a:solidFill>
                            <a:schemeClr val="bg1"/>
                          </a:solidFill>
                          <a:effectLst/>
                        </a:rPr>
                        <a:t>; </a:t>
                      </a:r>
                      <a:r>
                        <a:rPr lang="en-US" sz="1600" u="none" strike="noStrike" dirty="0">
                          <a:solidFill>
                            <a:schemeClr val="bg1"/>
                          </a:solidFill>
                          <a:effectLst/>
                          <a:hlinkClick r:id="rId13" tooltip="Isaiah 51:2">
                            <a:extLst>
                              <a:ext uri="{A12FA001-AC4F-418D-AE19-62706E023703}">
                                <ahyp:hlinkClr xmlns:ahyp="http://schemas.microsoft.com/office/drawing/2018/hyperlinkcolor" val="tx"/>
                              </a:ext>
                            </a:extLst>
                          </a:hlinkClick>
                        </a:rPr>
                        <a:t>Isa. 51:2</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88596877"/>
                  </a:ext>
                </a:extLst>
              </a:tr>
              <a:tr h="304930">
                <a:tc>
                  <a:txBody>
                    <a:bodyPr/>
                    <a:lstStyle/>
                    <a:p>
                      <a:pPr marL="0" marR="0">
                        <a:lnSpc>
                          <a:spcPct val="115000"/>
                        </a:lnSpc>
                        <a:spcBef>
                          <a:spcPts val="0"/>
                        </a:spcBef>
                        <a:spcAft>
                          <a:spcPts val="0"/>
                        </a:spcAft>
                      </a:pPr>
                      <a:r>
                        <a:rPr lang="en-US" sz="1600">
                          <a:solidFill>
                            <a:srgbClr val="F2E9B4"/>
                          </a:solidFill>
                          <a:effectLst/>
                        </a:rPr>
                        <a:t>Isaac</a:t>
                      </a:r>
                      <a:endParaRPr lang="en-US" sz="140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4" tooltip="Hebrews 11:17-20">
                            <a:extLst>
                              <a:ext uri="{A12FA001-AC4F-418D-AE19-62706E023703}">
                                <ahyp:hlinkClr xmlns:ahyp="http://schemas.microsoft.com/office/drawing/2018/hyperlinkcolor" val="tx"/>
                              </a:ext>
                            </a:extLst>
                          </a:hlinkClick>
                        </a:rPr>
                        <a:t>11:17–20</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15" tooltip="Genesis 17-35">
                            <a:extLst>
                              <a:ext uri="{A12FA001-AC4F-418D-AE19-62706E023703}">
                                <ahyp:hlinkClr xmlns:ahyp="http://schemas.microsoft.com/office/drawing/2018/hyperlinkcolor" val="tx"/>
                              </a:ext>
                            </a:extLst>
                          </a:hlinkClick>
                        </a:rPr>
                        <a:t>Genesis 17–35</a:t>
                      </a:r>
                      <a:r>
                        <a:rPr lang="en-US" sz="1600">
                          <a:solidFill>
                            <a:schemeClr val="bg1"/>
                          </a:solidFill>
                          <a:effectLst/>
                        </a:rPr>
                        <a:t>;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523171161"/>
                  </a:ext>
                </a:extLst>
              </a:tr>
              <a:tr h="304930">
                <a:tc>
                  <a:txBody>
                    <a:bodyPr/>
                    <a:lstStyle/>
                    <a:p>
                      <a:pPr marL="0" marR="0">
                        <a:lnSpc>
                          <a:spcPct val="115000"/>
                        </a:lnSpc>
                        <a:spcBef>
                          <a:spcPts val="0"/>
                        </a:spcBef>
                        <a:spcAft>
                          <a:spcPts val="0"/>
                        </a:spcAft>
                      </a:pPr>
                      <a:r>
                        <a:rPr lang="en-US" sz="1600" dirty="0">
                          <a:solidFill>
                            <a:srgbClr val="F2E9B4"/>
                          </a:solidFill>
                          <a:effectLst/>
                        </a:rPr>
                        <a:t>Jacob</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6" tooltip="Hebrews 11:21">
                            <a:extLst>
                              <a:ext uri="{A12FA001-AC4F-418D-AE19-62706E023703}">
                                <ahyp:hlinkClr xmlns:ahyp="http://schemas.microsoft.com/office/drawing/2018/hyperlinkcolor" val="tx"/>
                              </a:ext>
                            </a:extLst>
                          </a:hlinkClick>
                        </a:rPr>
                        <a:t>11:21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7" tooltip="Genesis 25-50">
                            <a:extLst>
                              <a:ext uri="{A12FA001-AC4F-418D-AE19-62706E023703}">
                                <ahyp:hlinkClr xmlns:ahyp="http://schemas.microsoft.com/office/drawing/2018/hyperlinkcolor" val="tx"/>
                              </a:ext>
                            </a:extLst>
                          </a:hlinkClick>
                        </a:rPr>
                        <a:t>Genesis 25–50</a:t>
                      </a:r>
                      <a:r>
                        <a:rPr lang="en-US" sz="1600" dirty="0">
                          <a:solidFill>
                            <a:schemeClr val="bg1"/>
                          </a:solidFill>
                          <a:effectLst/>
                        </a:rPr>
                        <a:t>;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06826761"/>
                  </a:ext>
                </a:extLst>
              </a:tr>
              <a:tr h="304930">
                <a:tc>
                  <a:txBody>
                    <a:bodyPr/>
                    <a:lstStyle/>
                    <a:p>
                      <a:pPr marL="0" marR="0">
                        <a:lnSpc>
                          <a:spcPct val="115000"/>
                        </a:lnSpc>
                        <a:spcBef>
                          <a:spcPts val="0"/>
                        </a:spcBef>
                        <a:spcAft>
                          <a:spcPts val="0"/>
                        </a:spcAft>
                      </a:pPr>
                      <a:r>
                        <a:rPr lang="en-US" sz="1600" dirty="0">
                          <a:solidFill>
                            <a:srgbClr val="F2E9B4"/>
                          </a:solidFill>
                          <a:effectLst/>
                        </a:rPr>
                        <a:t>Joseph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18" tooltip="Hebrews 11:21-22">
                            <a:extLst>
                              <a:ext uri="{A12FA001-AC4F-418D-AE19-62706E023703}">
                                <ahyp:hlinkClr xmlns:ahyp="http://schemas.microsoft.com/office/drawing/2018/hyperlinkcolor" val="tx"/>
                              </a:ext>
                            </a:extLst>
                          </a:hlinkClick>
                        </a:rPr>
                        <a:t>11:21–22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19" tooltip="Genesis 37-50">
                            <a:extLst>
                              <a:ext uri="{A12FA001-AC4F-418D-AE19-62706E023703}">
                                <ahyp:hlinkClr xmlns:ahyp="http://schemas.microsoft.com/office/drawing/2018/hyperlinkcolor" val="tx"/>
                              </a:ext>
                            </a:extLst>
                          </a:hlinkClick>
                        </a:rPr>
                        <a:t>Genesis 37–50</a:t>
                      </a:r>
                      <a:r>
                        <a:rPr lang="en-US" sz="1600" dirty="0">
                          <a:solidFill>
                            <a:schemeClr val="bg1"/>
                          </a:solidFill>
                          <a:effectLst/>
                        </a:rPr>
                        <a:t>;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572711699"/>
                  </a:ext>
                </a:extLst>
              </a:tr>
              <a:tr h="304930">
                <a:tc>
                  <a:txBody>
                    <a:bodyPr/>
                    <a:lstStyle/>
                    <a:p>
                      <a:pPr marL="0" marR="0">
                        <a:lnSpc>
                          <a:spcPct val="115000"/>
                        </a:lnSpc>
                        <a:spcBef>
                          <a:spcPts val="0"/>
                        </a:spcBef>
                        <a:spcAft>
                          <a:spcPts val="0"/>
                        </a:spcAft>
                      </a:pPr>
                      <a:r>
                        <a:rPr lang="en-US" sz="1600" dirty="0">
                          <a:solidFill>
                            <a:srgbClr val="F2E9B4"/>
                          </a:solidFill>
                          <a:effectLst/>
                        </a:rPr>
                        <a:t>Moses</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0" tooltip="Hebrews 11:23-28">
                            <a:extLst>
                              <a:ext uri="{A12FA001-AC4F-418D-AE19-62706E023703}">
                                <ahyp:hlinkClr xmlns:ahyp="http://schemas.microsoft.com/office/drawing/2018/hyperlinkcolor" val="tx"/>
                              </a:ext>
                            </a:extLst>
                          </a:hlinkClick>
                        </a:rPr>
                        <a:t>11:23–28</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a:solidFill>
                            <a:schemeClr val="bg1"/>
                          </a:solidFill>
                          <a:effectLst/>
                          <a:hlinkClick r:id="rId21" tooltip="Exodus 2:10">
                            <a:extLst>
                              <a:ext uri="{A12FA001-AC4F-418D-AE19-62706E023703}">
                                <ahyp:hlinkClr xmlns:ahyp="http://schemas.microsoft.com/office/drawing/2018/hyperlinkcolor" val="tx"/>
                              </a:ext>
                            </a:extLst>
                          </a:hlinkClick>
                        </a:rPr>
                        <a:t>Ex. 2:10</a:t>
                      </a:r>
                      <a:r>
                        <a:rPr lang="en-US" sz="1600">
                          <a:solidFill>
                            <a:schemeClr val="bg1"/>
                          </a:solidFill>
                          <a:effectLst/>
                        </a:rPr>
                        <a:t> and throughout the Pentateuch; etc.</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144227129"/>
                  </a:ext>
                </a:extLst>
              </a:tr>
              <a:tr h="304930">
                <a:tc>
                  <a:txBody>
                    <a:bodyPr/>
                    <a:lstStyle/>
                    <a:p>
                      <a:pPr marL="0" marR="0">
                        <a:lnSpc>
                          <a:spcPct val="115000"/>
                        </a:lnSpc>
                        <a:spcBef>
                          <a:spcPts val="0"/>
                        </a:spcBef>
                        <a:spcAft>
                          <a:spcPts val="0"/>
                        </a:spcAft>
                      </a:pPr>
                      <a:r>
                        <a:rPr lang="en-US" sz="1600" dirty="0">
                          <a:solidFill>
                            <a:srgbClr val="F2E9B4"/>
                          </a:solidFill>
                          <a:effectLst/>
                        </a:rPr>
                        <a:t>Rahab</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2" tooltip="Hebrews 11:31">
                            <a:extLst>
                              <a:ext uri="{A12FA001-AC4F-418D-AE19-62706E023703}">
                                <ahyp:hlinkClr xmlns:ahyp="http://schemas.microsoft.com/office/drawing/2018/hyperlinkcolor" val="tx"/>
                              </a:ext>
                            </a:extLst>
                          </a:hlinkClick>
                        </a:rPr>
                        <a:t>11:31</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3" tooltip="Joshua 2:1; Joshua 2:3; Joshua 6:17-25">
                            <a:extLst>
                              <a:ext uri="{A12FA001-AC4F-418D-AE19-62706E023703}">
                                <ahyp:hlinkClr xmlns:ahyp="http://schemas.microsoft.com/office/drawing/2018/hyperlinkcolor" val="tx"/>
                              </a:ext>
                            </a:extLst>
                          </a:hlinkClick>
                        </a:rPr>
                        <a:t>Josh. 2:1, 3; 6:17–25</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737494407"/>
                  </a:ext>
                </a:extLst>
              </a:tr>
              <a:tr h="304930">
                <a:tc>
                  <a:txBody>
                    <a:bodyPr/>
                    <a:lstStyle/>
                    <a:p>
                      <a:pPr marL="0" marR="0">
                        <a:lnSpc>
                          <a:spcPct val="115000"/>
                        </a:lnSpc>
                        <a:spcBef>
                          <a:spcPts val="0"/>
                        </a:spcBef>
                        <a:spcAft>
                          <a:spcPts val="0"/>
                        </a:spcAft>
                      </a:pPr>
                      <a:r>
                        <a:rPr lang="en-US" sz="1600" dirty="0">
                          <a:solidFill>
                            <a:srgbClr val="F2E9B4"/>
                          </a:solidFill>
                          <a:effectLst/>
                        </a:rPr>
                        <a:t>Gideon</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5" tooltip="Judges 6-8">
                            <a:extLst>
                              <a:ext uri="{A12FA001-AC4F-418D-AE19-62706E023703}">
                                <ahyp:hlinkClr xmlns:ahyp="http://schemas.microsoft.com/office/drawing/2018/hyperlinkcolor" val="tx"/>
                              </a:ext>
                            </a:extLst>
                          </a:hlinkClick>
                        </a:rPr>
                        <a:t>Judges 6–8</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358600378"/>
                  </a:ext>
                </a:extLst>
              </a:tr>
              <a:tr h="304930">
                <a:tc>
                  <a:txBody>
                    <a:bodyPr/>
                    <a:lstStyle/>
                    <a:p>
                      <a:pPr marL="0" marR="0">
                        <a:lnSpc>
                          <a:spcPct val="115000"/>
                        </a:lnSpc>
                        <a:spcBef>
                          <a:spcPts val="0"/>
                        </a:spcBef>
                        <a:spcAft>
                          <a:spcPts val="0"/>
                        </a:spcAft>
                      </a:pPr>
                      <a:r>
                        <a:rPr lang="en-US" sz="1600">
                          <a:solidFill>
                            <a:srgbClr val="F2E9B4"/>
                          </a:solidFill>
                          <a:effectLst/>
                        </a:rPr>
                        <a:t>Barak</a:t>
                      </a:r>
                      <a:endParaRPr lang="en-US" sz="140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6" tooltip="Judges 4-5">
                            <a:extLst>
                              <a:ext uri="{A12FA001-AC4F-418D-AE19-62706E023703}">
                                <ahyp:hlinkClr xmlns:ahyp="http://schemas.microsoft.com/office/drawing/2018/hyperlinkcolor" val="tx"/>
                              </a:ext>
                            </a:extLst>
                          </a:hlinkClick>
                        </a:rPr>
                        <a:t>Judges 4–5</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2462144833"/>
                  </a:ext>
                </a:extLst>
              </a:tr>
              <a:tr h="304930">
                <a:tc>
                  <a:txBody>
                    <a:bodyPr/>
                    <a:lstStyle/>
                    <a:p>
                      <a:pPr marL="0" marR="0">
                        <a:lnSpc>
                          <a:spcPct val="115000"/>
                        </a:lnSpc>
                        <a:spcBef>
                          <a:spcPts val="0"/>
                        </a:spcBef>
                        <a:spcAft>
                          <a:spcPts val="0"/>
                        </a:spcAft>
                      </a:pPr>
                      <a:r>
                        <a:rPr lang="en-US" sz="1600" dirty="0">
                          <a:solidFill>
                            <a:srgbClr val="F2E9B4"/>
                          </a:solidFill>
                          <a:effectLst/>
                        </a:rPr>
                        <a:t>Samson</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7" tooltip="Judges 13-16">
                            <a:extLst>
                              <a:ext uri="{A12FA001-AC4F-418D-AE19-62706E023703}">
                                <ahyp:hlinkClr xmlns:ahyp="http://schemas.microsoft.com/office/drawing/2018/hyperlinkcolor" val="tx"/>
                              </a:ext>
                            </a:extLst>
                          </a:hlinkClick>
                        </a:rPr>
                        <a:t>Judges 13–16</a:t>
                      </a:r>
                      <a:r>
                        <a:rPr lang="en-US" sz="1600" dirty="0">
                          <a:solidFill>
                            <a:schemeClr val="bg1"/>
                          </a:solidFill>
                          <a:effectLst/>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936231577"/>
                  </a:ext>
                </a:extLst>
              </a:tr>
              <a:tr h="304930">
                <a:tc>
                  <a:txBody>
                    <a:bodyPr/>
                    <a:lstStyle/>
                    <a:p>
                      <a:pPr marL="0" marR="0">
                        <a:lnSpc>
                          <a:spcPct val="115000"/>
                        </a:lnSpc>
                        <a:spcBef>
                          <a:spcPts val="0"/>
                        </a:spcBef>
                        <a:spcAft>
                          <a:spcPts val="0"/>
                        </a:spcAft>
                      </a:pPr>
                      <a:r>
                        <a:rPr lang="en-US" sz="1600" dirty="0">
                          <a:solidFill>
                            <a:srgbClr val="F2E9B4"/>
                          </a:solidFill>
                          <a:effectLst/>
                        </a:rPr>
                        <a:t>Jephthah</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28" tooltip="Judges 11-12">
                            <a:extLst>
                              <a:ext uri="{A12FA001-AC4F-418D-AE19-62706E023703}">
                                <ahyp:hlinkClr xmlns:ahyp="http://schemas.microsoft.com/office/drawing/2018/hyperlinkcolor" val="tx"/>
                              </a:ext>
                            </a:extLst>
                          </a:hlinkClick>
                        </a:rPr>
                        <a:t>Judges 11–12</a:t>
                      </a:r>
                      <a:r>
                        <a:rPr lang="en-US" sz="1600" dirty="0">
                          <a:solidFill>
                            <a:schemeClr val="bg1"/>
                          </a:solidFill>
                          <a:effectLst/>
                        </a:rPr>
                        <a:t>; </a:t>
                      </a:r>
                      <a:r>
                        <a:rPr lang="en-US" sz="1600" u="none" strike="noStrike" dirty="0">
                          <a:solidFill>
                            <a:schemeClr val="bg1"/>
                          </a:solidFill>
                          <a:effectLst/>
                          <a:hlinkClick r:id="rId29" tooltip="1 Samuel 12:11">
                            <a:extLst>
                              <a:ext uri="{A12FA001-AC4F-418D-AE19-62706E023703}">
                                <ahyp:hlinkClr xmlns:ahyp="http://schemas.microsoft.com/office/drawing/2018/hyperlinkcolor" val="tx"/>
                              </a:ext>
                            </a:extLst>
                          </a:hlinkClick>
                        </a:rPr>
                        <a:t>1 Sam. 12:11</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399463600"/>
                  </a:ext>
                </a:extLst>
              </a:tr>
              <a:tr h="304930">
                <a:tc>
                  <a:txBody>
                    <a:bodyPr/>
                    <a:lstStyle/>
                    <a:p>
                      <a:pPr marL="0" marR="0">
                        <a:lnSpc>
                          <a:spcPct val="115000"/>
                        </a:lnSpc>
                        <a:spcBef>
                          <a:spcPts val="0"/>
                        </a:spcBef>
                        <a:spcAft>
                          <a:spcPts val="0"/>
                        </a:spcAft>
                      </a:pPr>
                      <a:r>
                        <a:rPr lang="en-US" sz="1600" dirty="0">
                          <a:solidFill>
                            <a:srgbClr val="F2E9B4"/>
                          </a:solidFill>
                          <a:effectLst/>
                        </a:rPr>
                        <a:t>David</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u="none" strike="noStrike" dirty="0">
                          <a:solidFill>
                            <a:schemeClr val="bg1"/>
                          </a:solidFill>
                          <a:effectLst/>
                          <a:hlinkClick r:id="rId30" tooltip="Ruth 4">
                            <a:extLst>
                              <a:ext uri="{A12FA001-AC4F-418D-AE19-62706E023703}">
                                <ahyp:hlinkClr xmlns:ahyp="http://schemas.microsoft.com/office/drawing/2018/hyperlinkcolor" val="tx"/>
                              </a:ext>
                            </a:extLst>
                          </a:hlinkClick>
                        </a:rPr>
                        <a:t>Ruth 4</a:t>
                      </a:r>
                      <a:r>
                        <a:rPr lang="en-US" sz="1600" dirty="0">
                          <a:solidFill>
                            <a:schemeClr val="bg1"/>
                          </a:solidFill>
                          <a:effectLst/>
                        </a:rPr>
                        <a:t>; 1–2 Samuel; etc.</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1216965164"/>
                  </a:ext>
                </a:extLst>
              </a:tr>
              <a:tr h="304930">
                <a:tc>
                  <a:txBody>
                    <a:bodyPr/>
                    <a:lstStyle/>
                    <a:p>
                      <a:pPr marL="0" marR="0">
                        <a:lnSpc>
                          <a:spcPct val="115000"/>
                        </a:lnSpc>
                        <a:spcBef>
                          <a:spcPts val="0"/>
                        </a:spcBef>
                        <a:spcAft>
                          <a:spcPts val="0"/>
                        </a:spcAft>
                      </a:pPr>
                      <a:r>
                        <a:rPr lang="en-US" sz="1600" dirty="0">
                          <a:solidFill>
                            <a:srgbClr val="F2E9B4"/>
                          </a:solidFill>
                          <a:effectLst/>
                        </a:rPr>
                        <a:t>Samuel</a:t>
                      </a:r>
                      <a:endParaRPr lang="en-US" sz="14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solidFill>
                      <a:srgbClr val="714B25"/>
                    </a:solidFill>
                  </a:tcPr>
                </a:tc>
                <a:tc>
                  <a:txBody>
                    <a:bodyPr/>
                    <a:lstStyle/>
                    <a:p>
                      <a:pPr marL="0" marR="0">
                        <a:lnSpc>
                          <a:spcPct val="115000"/>
                        </a:lnSpc>
                        <a:spcBef>
                          <a:spcPts val="0"/>
                        </a:spcBef>
                        <a:spcAft>
                          <a:spcPts val="0"/>
                        </a:spcAft>
                      </a:pPr>
                      <a:r>
                        <a:rPr lang="en-US" sz="1600" u="none" strike="noStrike">
                          <a:solidFill>
                            <a:schemeClr val="bg1"/>
                          </a:solidFill>
                          <a:effectLst/>
                          <a:hlinkClick r:id="rId24" tooltip="Hebrews 11:32">
                            <a:extLst>
                              <a:ext uri="{A12FA001-AC4F-418D-AE19-62706E023703}">
                                <ahyp:hlinkClr xmlns:ahyp="http://schemas.microsoft.com/office/drawing/2018/hyperlinkcolor" val="tx"/>
                              </a:ext>
                            </a:extLst>
                          </a:hlinkClick>
                        </a:rPr>
                        <a:t>11:32</a:t>
                      </a:r>
                      <a:r>
                        <a:rPr lang="en-US" sz="16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tc>
                  <a:txBody>
                    <a:bodyPr/>
                    <a:lstStyle/>
                    <a:p>
                      <a:pPr marL="0" marR="0">
                        <a:lnSpc>
                          <a:spcPct val="115000"/>
                        </a:lnSpc>
                        <a:spcBef>
                          <a:spcPts val="0"/>
                        </a:spcBef>
                        <a:spcAft>
                          <a:spcPts val="0"/>
                        </a:spcAft>
                      </a:pPr>
                      <a:r>
                        <a:rPr lang="en-US" sz="1600" dirty="0">
                          <a:solidFill>
                            <a:schemeClr val="bg1"/>
                          </a:solidFill>
                          <a:effectLst/>
                        </a:rPr>
                        <a:t>1 Samuel; </a:t>
                      </a:r>
                      <a:r>
                        <a:rPr lang="en-US" sz="1600" u="none" strike="noStrike" dirty="0">
                          <a:solidFill>
                            <a:schemeClr val="bg1"/>
                          </a:solidFill>
                          <a:effectLst/>
                          <a:hlinkClick r:id="rId31" tooltip="1 Chronicles 6; 1 Chronicles 9; 1 Chronicles 11; 1 Chronicles 26">
                            <a:extLst>
                              <a:ext uri="{A12FA001-AC4F-418D-AE19-62706E023703}">
                                <ahyp:hlinkClr xmlns:ahyp="http://schemas.microsoft.com/office/drawing/2018/hyperlinkcolor" val="tx"/>
                              </a:ext>
                            </a:extLst>
                          </a:hlinkClick>
                        </a:rPr>
                        <a:t>1 Chronicles 6; 9; 11; 26</a:t>
                      </a:r>
                      <a:r>
                        <a:rPr lang="en-US" sz="1600" dirty="0">
                          <a:solidFill>
                            <a:schemeClr val="bg1"/>
                          </a:solidFill>
                          <a:effectLst/>
                        </a:rPr>
                        <a:t>; </a:t>
                      </a:r>
                      <a:r>
                        <a:rPr lang="en-US" sz="1600" u="none" strike="noStrike" dirty="0">
                          <a:solidFill>
                            <a:schemeClr val="bg1"/>
                          </a:solidFill>
                          <a:effectLst/>
                          <a:hlinkClick r:id="rId32" tooltip="2 Chronicles 35:18">
                            <a:extLst>
                              <a:ext uri="{A12FA001-AC4F-418D-AE19-62706E023703}">
                                <ahyp:hlinkClr xmlns:ahyp="http://schemas.microsoft.com/office/drawing/2018/hyperlinkcolor" val="tx"/>
                              </a:ext>
                            </a:extLst>
                          </a:hlinkClick>
                        </a:rPr>
                        <a:t>2 Chron. 35:18</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18288" marB="91440" anchor="ctr">
                    <a:noFill/>
                  </a:tcPr>
                </a:tc>
                <a:extLst>
                  <a:ext uri="{0D108BD9-81ED-4DB2-BD59-A6C34878D82A}">
                    <a16:rowId xmlns:a16="http://schemas.microsoft.com/office/drawing/2014/main" val="3535396127"/>
                  </a:ext>
                </a:extLst>
              </a:tr>
            </a:tbl>
          </a:graphicData>
        </a:graphic>
      </p:graphicFrame>
      <p:sp>
        <p:nvSpPr>
          <p:cNvPr id="5" name="Rectangle 1">
            <a:extLst>
              <a:ext uri="{FF2B5EF4-FFF2-40B4-BE49-F238E27FC236}">
                <a16:creationId xmlns:a16="http://schemas.microsoft.com/office/drawing/2014/main" id="{ED7F8F11-8DFF-F87D-7513-C4F193DA08A0}"/>
              </a:ext>
            </a:extLst>
          </p:cNvPr>
          <p:cNvSpPr>
            <a:spLocks noChangeArrowheads="1"/>
          </p:cNvSpPr>
          <p:nvPr/>
        </p:nvSpPr>
        <p:spPr bwMode="auto">
          <a:xfrm>
            <a:off x="91440" y="6540356"/>
            <a:ext cx="12192000"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The Hall of Faith in Hebrews 11</a:t>
            </a:r>
            <a:r>
              <a:rPr lang="en-US" altLang="en-US" sz="9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		</a:t>
            </a: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21300501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21250091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12  </a:t>
            </a:r>
          </a:p>
          <a:p>
            <a:pPr algn="ctr"/>
            <a:r>
              <a:rPr lang="en-US" sz="4000" dirty="0">
                <a:solidFill>
                  <a:schemeClr val="bg1"/>
                </a:solidFill>
              </a:rPr>
              <a:t>ENDURANCE of Faith – “Endure”</a:t>
            </a:r>
            <a:endParaRPr lang="en-US" sz="5400" dirty="0">
              <a:solidFill>
                <a:schemeClr val="bg1"/>
              </a:solidFill>
            </a:endParaRPr>
          </a:p>
        </p:txBody>
      </p:sp>
    </p:spTree>
    <p:extLst>
      <p:ext uri="{BB962C8B-B14F-4D97-AF65-F5344CB8AC3E}">
        <p14:creationId xmlns:p14="http://schemas.microsoft.com/office/powerpoint/2010/main" val="70999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xfrm>
            <a:off x="628650" y="319596"/>
            <a:ext cx="3886200" cy="5779363"/>
          </a:xfrm>
          <a:solidFill>
            <a:schemeClr val="accent4"/>
          </a:solidFill>
        </p:spPr>
        <p:txBody>
          <a:bodyPr lIns="182880" tIns="182880" rIns="182880" bIns="91440">
            <a:normAutofit fontScale="92500" lnSpcReduction="10000"/>
          </a:bodyPr>
          <a:lstStyle/>
          <a:p>
            <a:pPr marL="0" indent="0" algn="ctr">
              <a:spcBef>
                <a:spcPts val="1800"/>
              </a:spcBef>
              <a:buNone/>
            </a:pPr>
            <a:r>
              <a:rPr lang="en-US" b="1" u="sng" dirty="0">
                <a:solidFill>
                  <a:schemeClr val="accent5">
                    <a:lumMod val="75000"/>
                  </a:schemeClr>
                </a:solidFill>
              </a:rPr>
              <a:t>At Sinai (Exodus)</a:t>
            </a:r>
          </a:p>
          <a:p>
            <a:pPr>
              <a:spcBef>
                <a:spcPts val="1800"/>
              </a:spcBef>
            </a:pPr>
            <a:r>
              <a:rPr lang="en-US" sz="2600" dirty="0">
                <a:solidFill>
                  <a:schemeClr val="accent5">
                    <a:lumMod val="75000"/>
                  </a:schemeClr>
                </a:solidFill>
              </a:rPr>
              <a:t>Fire on the mountain (19.16-18)</a:t>
            </a:r>
          </a:p>
          <a:p>
            <a:pPr>
              <a:spcBef>
                <a:spcPts val="1800"/>
              </a:spcBef>
            </a:pPr>
            <a:r>
              <a:rPr lang="en-US" sz="2600" dirty="0">
                <a:solidFill>
                  <a:schemeClr val="accent5">
                    <a:lumMod val="75000"/>
                  </a:schemeClr>
                </a:solidFill>
              </a:rPr>
              <a:t>Loud sound (19.19)</a:t>
            </a:r>
          </a:p>
          <a:p>
            <a:pPr>
              <a:spcBef>
                <a:spcPts val="1800"/>
              </a:spcBef>
            </a:pPr>
            <a:r>
              <a:rPr lang="en-US" sz="2600" dirty="0">
                <a:solidFill>
                  <a:schemeClr val="accent5">
                    <a:lumMod val="75000"/>
                  </a:schemeClr>
                </a:solidFill>
              </a:rPr>
              <a:t>The Law given (</a:t>
            </a:r>
            <a:r>
              <a:rPr lang="en-US" sz="2600" dirty="0" err="1">
                <a:solidFill>
                  <a:schemeClr val="accent5">
                    <a:lumMod val="75000"/>
                  </a:schemeClr>
                </a:solidFill>
              </a:rPr>
              <a:t>chs</a:t>
            </a:r>
            <a:r>
              <a:rPr lang="en-US" sz="2600" dirty="0">
                <a:solidFill>
                  <a:schemeClr val="accent5">
                    <a:lumMod val="75000"/>
                  </a:schemeClr>
                </a:solidFill>
              </a:rPr>
              <a:t>. 20-31)</a:t>
            </a:r>
          </a:p>
          <a:p>
            <a:pPr>
              <a:spcBef>
                <a:spcPts val="1800"/>
              </a:spcBef>
            </a:pPr>
            <a:r>
              <a:rPr lang="en-US" sz="2600" dirty="0">
                <a:solidFill>
                  <a:schemeClr val="accent5">
                    <a:lumMod val="75000"/>
                  </a:schemeClr>
                </a:solidFill>
              </a:rPr>
              <a:t>A false god worshipped (32.1-6)</a:t>
            </a:r>
          </a:p>
          <a:p>
            <a:pPr>
              <a:spcBef>
                <a:spcPts val="1800"/>
              </a:spcBef>
            </a:pPr>
            <a:r>
              <a:rPr lang="en-US" sz="2600" dirty="0">
                <a:solidFill>
                  <a:schemeClr val="accent5">
                    <a:lumMod val="75000"/>
                  </a:schemeClr>
                </a:solidFill>
              </a:rPr>
              <a:t>God’s anger proclaimed (32.10)</a:t>
            </a:r>
          </a:p>
          <a:p>
            <a:pPr>
              <a:spcBef>
                <a:spcPts val="1800"/>
              </a:spcBef>
            </a:pPr>
            <a:r>
              <a:rPr lang="en-US" sz="2600" dirty="0">
                <a:solidFill>
                  <a:schemeClr val="accent5">
                    <a:lumMod val="75000"/>
                  </a:schemeClr>
                </a:solidFill>
              </a:rPr>
              <a:t>Covenant broken (32.19)</a:t>
            </a:r>
          </a:p>
          <a:p>
            <a:pPr>
              <a:spcBef>
                <a:spcPts val="1800"/>
              </a:spcBef>
            </a:pPr>
            <a:r>
              <a:rPr lang="en-US" sz="2600" dirty="0">
                <a:solidFill>
                  <a:schemeClr val="accent5">
                    <a:lumMod val="75000"/>
                  </a:schemeClr>
                </a:solidFill>
              </a:rPr>
              <a:t>3000 died (32.28)</a:t>
            </a:r>
          </a:p>
          <a:p>
            <a:pPr>
              <a:spcBef>
                <a:spcPts val="1800"/>
              </a:spcBef>
            </a:pPr>
            <a:endParaRPr lang="en-US" sz="2600" dirty="0">
              <a:solidFill>
                <a:schemeClr val="accent5">
                  <a:lumMod val="75000"/>
                </a:schemeClr>
              </a:solidFill>
            </a:endParaRP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xfrm>
            <a:off x="4629150" y="319596"/>
            <a:ext cx="3733615" cy="5779363"/>
          </a:xfrm>
          <a:solidFill>
            <a:schemeClr val="accent4"/>
          </a:solidFill>
        </p:spPr>
        <p:txBody>
          <a:bodyPr lIns="182880" tIns="182880" rIns="182880" bIns="91440">
            <a:normAutofit fontScale="92500" lnSpcReduction="10000"/>
          </a:bodyPr>
          <a:lstStyle/>
          <a:p>
            <a:pPr marL="0" indent="0" algn="ctr">
              <a:spcBef>
                <a:spcPts val="1800"/>
              </a:spcBef>
              <a:buNone/>
            </a:pPr>
            <a:r>
              <a:rPr lang="en-US" sz="2600" b="1" u="sng" dirty="0">
                <a:solidFill>
                  <a:schemeClr val="accent5">
                    <a:lumMod val="75000"/>
                  </a:schemeClr>
                </a:solidFill>
              </a:rPr>
              <a:t>At Zion (Acts 2)</a:t>
            </a:r>
          </a:p>
          <a:p>
            <a:pPr>
              <a:spcBef>
                <a:spcPts val="1800"/>
              </a:spcBef>
            </a:pPr>
            <a:r>
              <a:rPr lang="en-US" sz="2600" dirty="0">
                <a:solidFill>
                  <a:schemeClr val="accent5">
                    <a:lumMod val="75000"/>
                  </a:schemeClr>
                </a:solidFill>
              </a:rPr>
              <a:t>Tongues of fire        (2.3)</a:t>
            </a:r>
          </a:p>
          <a:p>
            <a:pPr>
              <a:spcBef>
                <a:spcPts val="1800"/>
              </a:spcBef>
            </a:pPr>
            <a:r>
              <a:rPr lang="en-US" sz="2600" dirty="0">
                <a:solidFill>
                  <a:schemeClr val="accent5">
                    <a:lumMod val="75000"/>
                  </a:schemeClr>
                </a:solidFill>
              </a:rPr>
              <a:t>Loud sound (2.2)</a:t>
            </a:r>
          </a:p>
          <a:p>
            <a:pPr>
              <a:spcBef>
                <a:spcPts val="1800"/>
              </a:spcBef>
            </a:pPr>
            <a:r>
              <a:rPr lang="en-US" sz="2600" dirty="0">
                <a:solidFill>
                  <a:schemeClr val="accent5">
                    <a:lumMod val="75000"/>
                  </a:schemeClr>
                </a:solidFill>
              </a:rPr>
              <a:t>The gospel given (2.22-36)</a:t>
            </a:r>
          </a:p>
          <a:p>
            <a:pPr>
              <a:spcBef>
                <a:spcPts val="1800"/>
              </a:spcBef>
            </a:pPr>
            <a:r>
              <a:rPr lang="en-US" sz="2600" dirty="0">
                <a:solidFill>
                  <a:schemeClr val="accent5">
                    <a:lumMod val="75000"/>
                  </a:schemeClr>
                </a:solidFill>
              </a:rPr>
              <a:t>Jesus acknowledged as Lord (2.36)</a:t>
            </a:r>
          </a:p>
          <a:p>
            <a:pPr>
              <a:spcBef>
                <a:spcPts val="1800"/>
              </a:spcBef>
            </a:pPr>
            <a:r>
              <a:rPr lang="en-US" sz="2600" dirty="0">
                <a:solidFill>
                  <a:schemeClr val="accent5">
                    <a:lumMod val="75000"/>
                  </a:schemeClr>
                </a:solidFill>
              </a:rPr>
              <a:t>God’s love proclaimed (2.39)</a:t>
            </a:r>
          </a:p>
          <a:p>
            <a:pPr>
              <a:spcBef>
                <a:spcPts val="1800"/>
              </a:spcBef>
            </a:pPr>
            <a:r>
              <a:rPr lang="en-US" sz="2600" dirty="0">
                <a:solidFill>
                  <a:schemeClr val="accent5">
                    <a:lumMod val="75000"/>
                  </a:schemeClr>
                </a:solidFill>
              </a:rPr>
              <a:t>Covenant entered (2.41a)</a:t>
            </a:r>
          </a:p>
          <a:p>
            <a:pPr>
              <a:spcBef>
                <a:spcPts val="1800"/>
              </a:spcBef>
            </a:pPr>
            <a:r>
              <a:rPr lang="en-US" sz="2600" dirty="0">
                <a:solidFill>
                  <a:schemeClr val="accent5">
                    <a:lumMod val="75000"/>
                  </a:schemeClr>
                </a:solidFill>
              </a:rPr>
              <a:t>3000 saved (2.41b)</a:t>
            </a:r>
          </a:p>
          <a:p>
            <a:pPr marL="0" indent="0">
              <a:spcBef>
                <a:spcPts val="1800"/>
              </a:spcBef>
              <a:buNone/>
            </a:pPr>
            <a:endParaRPr lang="en-US" dirty="0">
              <a:solidFill>
                <a:schemeClr val="accent5">
                  <a:lumMod val="75000"/>
                </a:schemeClr>
              </a:solidFill>
            </a:endParaRPr>
          </a:p>
          <a:p>
            <a:pPr marL="0" indent="0">
              <a:spcBef>
                <a:spcPts val="1800"/>
              </a:spcBef>
              <a:buNone/>
            </a:pPr>
            <a:endParaRPr lang="en-US" sz="2000" dirty="0">
              <a:solidFill>
                <a:schemeClr val="accent5">
                  <a:lumMod val="75000"/>
                </a:schemeClr>
              </a:solidFill>
            </a:endParaRPr>
          </a:p>
        </p:txBody>
      </p:sp>
      <p:sp>
        <p:nvSpPr>
          <p:cNvPr id="5" name="TextBox 4">
            <a:extLst>
              <a:ext uri="{FF2B5EF4-FFF2-40B4-BE49-F238E27FC236}">
                <a16:creationId xmlns:a16="http://schemas.microsoft.com/office/drawing/2014/main" id="{AE9ABC80-76B0-9281-9C63-4BF9C9D9873A}"/>
              </a:ext>
            </a:extLst>
          </p:cNvPr>
          <p:cNvSpPr txBox="1"/>
          <p:nvPr/>
        </p:nvSpPr>
        <p:spPr>
          <a:xfrm>
            <a:off x="390616" y="6303146"/>
            <a:ext cx="7119893" cy="369332"/>
          </a:xfrm>
          <a:prstGeom prst="rect">
            <a:avLst/>
          </a:prstGeom>
          <a:noFill/>
        </p:spPr>
        <p:txBody>
          <a:bodyPr wrap="square" rtlCol="0">
            <a:spAutoFit/>
          </a:bodyPr>
          <a:lstStyle/>
          <a:p>
            <a:r>
              <a:rPr lang="en-US" dirty="0">
                <a:solidFill>
                  <a:schemeClr val="accent3">
                    <a:lumMod val="20000"/>
                    <a:lumOff val="80000"/>
                  </a:schemeClr>
                </a:solidFill>
              </a:rPr>
              <a:t>Source: </a:t>
            </a:r>
            <a:r>
              <a:rPr lang="en-US" i="1" dirty="0">
                <a:solidFill>
                  <a:schemeClr val="accent3">
                    <a:lumMod val="20000"/>
                    <a:lumOff val="80000"/>
                  </a:schemeClr>
                </a:solidFill>
              </a:rPr>
              <a:t>A Commentary on Hebrews </a:t>
            </a:r>
            <a:r>
              <a:rPr lang="en-US" dirty="0">
                <a:solidFill>
                  <a:schemeClr val="accent3">
                    <a:lumMod val="20000"/>
                    <a:lumOff val="80000"/>
                  </a:schemeClr>
                </a:solidFill>
              </a:rPr>
              <a:t>by David </a:t>
            </a:r>
            <a:r>
              <a:rPr lang="en-US" dirty="0" err="1">
                <a:solidFill>
                  <a:schemeClr val="accent3">
                    <a:lumMod val="20000"/>
                    <a:lumOff val="80000"/>
                  </a:schemeClr>
                </a:solidFill>
              </a:rPr>
              <a:t>McClister</a:t>
            </a:r>
            <a:r>
              <a:rPr lang="en-US" dirty="0">
                <a:solidFill>
                  <a:schemeClr val="accent3">
                    <a:lumMod val="20000"/>
                    <a:lumOff val="80000"/>
                  </a:schemeClr>
                </a:solidFill>
              </a:rPr>
              <a:t> pg. 474</a:t>
            </a:r>
          </a:p>
        </p:txBody>
      </p:sp>
    </p:spTree>
    <p:extLst>
      <p:ext uri="{BB962C8B-B14F-4D97-AF65-F5344CB8AC3E}">
        <p14:creationId xmlns:p14="http://schemas.microsoft.com/office/powerpoint/2010/main" val="41317711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2423563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13  </a:t>
            </a:r>
          </a:p>
          <a:p>
            <a:pPr algn="ctr"/>
            <a:r>
              <a:rPr lang="en-US" sz="4000" dirty="0">
                <a:solidFill>
                  <a:schemeClr val="bg1"/>
                </a:solidFill>
              </a:rPr>
              <a:t>WORKING of Faith – “Love”</a:t>
            </a:r>
            <a:endParaRPr lang="en-US" sz="5400" dirty="0">
              <a:solidFill>
                <a:schemeClr val="bg1"/>
              </a:solidFill>
            </a:endParaRPr>
          </a:p>
        </p:txBody>
      </p:sp>
    </p:spTree>
    <p:extLst>
      <p:ext uri="{BB962C8B-B14F-4D97-AF65-F5344CB8AC3E}">
        <p14:creationId xmlns:p14="http://schemas.microsoft.com/office/powerpoint/2010/main" val="13296633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34A004-274D-C1B1-9D21-A17B732BAAC0}"/>
              </a:ext>
            </a:extLst>
          </p:cNvPr>
          <p:cNvGraphicFramePr>
            <a:graphicFrameLocks noGrp="1"/>
          </p:cNvGraphicFramePr>
          <p:nvPr>
            <p:ph idx="1"/>
            <p:extLst>
              <p:ext uri="{D42A27DB-BD31-4B8C-83A1-F6EECF244321}">
                <p14:modId xmlns:p14="http://schemas.microsoft.com/office/powerpoint/2010/main" val="3876152864"/>
              </p:ext>
            </p:extLst>
          </p:nvPr>
        </p:nvGraphicFramePr>
        <p:xfrm>
          <a:off x="243209" y="91577"/>
          <a:ext cx="8657581" cy="6273991"/>
        </p:xfrm>
        <a:graphic>
          <a:graphicData uri="http://schemas.openxmlformats.org/drawingml/2006/table">
            <a:tbl>
              <a:tblPr firstRow="1" firstCol="1" bandRow="1">
                <a:tableStyleId>{5C22544A-7EE6-4342-B048-85BDC9FD1C3A}</a:tableStyleId>
              </a:tblPr>
              <a:tblGrid>
                <a:gridCol w="2317111">
                  <a:extLst>
                    <a:ext uri="{9D8B030D-6E8A-4147-A177-3AD203B41FA5}">
                      <a16:colId xmlns:a16="http://schemas.microsoft.com/office/drawing/2014/main" val="211176376"/>
                    </a:ext>
                  </a:extLst>
                </a:gridCol>
                <a:gridCol w="6340470">
                  <a:extLst>
                    <a:ext uri="{9D8B030D-6E8A-4147-A177-3AD203B41FA5}">
                      <a16:colId xmlns:a16="http://schemas.microsoft.com/office/drawing/2014/main" val="1975790789"/>
                    </a:ext>
                  </a:extLst>
                </a:gridCol>
              </a:tblGrid>
              <a:tr h="0">
                <a:tc>
                  <a:txBody>
                    <a:bodyPr/>
                    <a:lstStyle/>
                    <a:p>
                      <a:pPr marL="0" marR="0" algn="ctr">
                        <a:lnSpc>
                          <a:spcPct val="115000"/>
                        </a:lnSpc>
                        <a:spcBef>
                          <a:spcPts val="0"/>
                        </a:spcBef>
                        <a:spcAft>
                          <a:spcPts val="0"/>
                        </a:spcAft>
                      </a:pPr>
                      <a:r>
                        <a:rPr lang="en-US" sz="2000" u="none" strike="noStrike" dirty="0">
                          <a:solidFill>
                            <a:schemeClr val="bg1">
                              <a:lumMod val="95000"/>
                            </a:schemeClr>
                          </a:solidFill>
                          <a:effectLst/>
                        </a:rPr>
                        <a:t>PSALM 110</a:t>
                      </a:r>
                      <a:endParaRPr lang="en-US" sz="2000" u="none"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gn="ctr">
                        <a:lnSpc>
                          <a:spcPct val="115000"/>
                        </a:lnSpc>
                        <a:spcBef>
                          <a:spcPts val="0"/>
                        </a:spcBef>
                        <a:spcAft>
                          <a:spcPts val="0"/>
                        </a:spcAft>
                      </a:pPr>
                      <a:r>
                        <a:rPr lang="en-US" sz="2000" dirty="0">
                          <a:effectLst/>
                        </a:rPr>
                        <a:t>HEBREWS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extLst>
                  <a:ext uri="{0D108BD9-81ED-4DB2-BD59-A6C34878D82A}">
                    <a16:rowId xmlns:a16="http://schemas.microsoft.com/office/drawing/2014/main" val="1300988055"/>
                  </a:ext>
                </a:extLst>
              </a:tr>
              <a:tr h="2406563">
                <a:tc>
                  <a:txBody>
                    <a:bodyPr/>
                    <a:lstStyle/>
                    <a:p>
                      <a:pPr marL="0" marR="0">
                        <a:lnSpc>
                          <a:spcPct val="115000"/>
                        </a:lnSpc>
                        <a:spcBef>
                          <a:spcPts val="0"/>
                        </a:spcBef>
                        <a:spcAft>
                          <a:spcPts val="0"/>
                        </a:spcAft>
                      </a:pPr>
                      <a:r>
                        <a:rPr lang="en-US" sz="1800" dirty="0">
                          <a:solidFill>
                            <a:srgbClr val="F2E9B4"/>
                          </a:solidFill>
                          <a:effectLst/>
                        </a:rPr>
                        <a:t>“The </a:t>
                      </a:r>
                      <a:r>
                        <a:rPr lang="en-US" sz="1800" cap="small" dirty="0">
                          <a:solidFill>
                            <a:srgbClr val="F2E9B4"/>
                          </a:solidFill>
                          <a:effectLst/>
                        </a:rPr>
                        <a:t>Lord</a:t>
                      </a:r>
                      <a:r>
                        <a:rPr lang="en-US" sz="1800" dirty="0">
                          <a:solidFill>
                            <a:srgbClr val="F2E9B4"/>
                          </a:solidFill>
                          <a:effectLst/>
                        </a:rPr>
                        <a:t> says to my Lord: ‘Sit at my right hand, until I make your enemies your footstool’”(</a:t>
                      </a:r>
                      <a:r>
                        <a:rPr lang="en-US" sz="1800" u="none" strike="noStrike" dirty="0">
                          <a:solidFill>
                            <a:srgbClr val="F2E9B4"/>
                          </a:solidFill>
                          <a:effectLst/>
                          <a:hlinkClick r:id="rId3" tooltip="Psalm 110:1">
                            <a:extLst>
                              <a:ext uri="{A12FA001-AC4F-418D-AE19-62706E023703}">
                                <ahyp:hlinkClr xmlns:ahyp="http://schemas.microsoft.com/office/drawing/2018/hyperlinkcolor" val="tx"/>
                              </a:ext>
                            </a:extLst>
                          </a:hlinkClick>
                        </a:rPr>
                        <a:t>v. 1</a:t>
                      </a:r>
                      <a:r>
                        <a:rPr lang="en-US" sz="1800" dirty="0">
                          <a:solidFill>
                            <a:srgbClr val="F2E9B4"/>
                          </a:solidFill>
                          <a:effectLst/>
                        </a:rPr>
                        <a:t>)</a:t>
                      </a:r>
                      <a:endParaRPr lang="en-US" sz="18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“sat down at the right hand of the Majesty on high” (</a:t>
                      </a:r>
                      <a:r>
                        <a:rPr lang="en-US" sz="1600" u="none" strike="noStrike" dirty="0">
                          <a:solidFill>
                            <a:schemeClr val="bg1"/>
                          </a:solidFill>
                          <a:effectLst/>
                          <a:hlinkClick r:id="rId4" tooltip="Hebrews 1:3">
                            <a:extLst>
                              <a:ext uri="{A12FA001-AC4F-418D-AE19-62706E023703}">
                                <ahyp:hlinkClr xmlns:ahyp="http://schemas.microsoft.com/office/drawing/2018/hyperlinkcolor" val="tx"/>
                              </a:ext>
                            </a:extLst>
                          </a:hlinkClick>
                        </a:rPr>
                        <a:t>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God says to Jesus: “Sit at my right hand until I make your enemies a footstool for your feet” (</a:t>
                      </a:r>
                      <a:r>
                        <a:rPr lang="en-US" sz="1600" u="none" strike="noStrike" dirty="0">
                          <a:solidFill>
                            <a:schemeClr val="bg1"/>
                          </a:solidFill>
                          <a:effectLst/>
                          <a:hlinkClick r:id="rId5" tooltip="Hebrews 1:13">
                            <a:extLst>
                              <a:ext uri="{A12FA001-AC4F-418D-AE19-62706E023703}">
                                <ahyp:hlinkClr xmlns:ahyp="http://schemas.microsoft.com/office/drawing/2018/hyperlinkcolor" val="tx"/>
                              </a:ext>
                            </a:extLst>
                          </a:hlinkClick>
                        </a:rPr>
                        <a:t>1:13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“seated at the right hand of the throne of the Majesty in heaven” (</a:t>
                      </a:r>
                      <a:r>
                        <a:rPr lang="en-US" sz="1600" u="none" strike="noStrike" dirty="0">
                          <a:solidFill>
                            <a:schemeClr val="bg1"/>
                          </a:solidFill>
                          <a:effectLst/>
                          <a:hlinkClick r:id="rId6" tooltip="Hebrews 8:1">
                            <a:extLst>
                              <a:ext uri="{A12FA001-AC4F-418D-AE19-62706E023703}">
                                <ahyp:hlinkClr xmlns:ahyp="http://schemas.microsoft.com/office/drawing/2018/hyperlinkcolor" val="tx"/>
                              </a:ext>
                            </a:extLst>
                          </a:hlinkClick>
                        </a:rPr>
                        <a:t>8:1</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“sat down at the right hand of God, waiting … until his enemies should be made a footstool for his feet” (</a:t>
                      </a:r>
                      <a:r>
                        <a:rPr lang="en-US" sz="1600" u="none" strike="noStrike" dirty="0">
                          <a:solidFill>
                            <a:schemeClr val="bg1"/>
                          </a:solidFill>
                          <a:effectLst/>
                          <a:hlinkClick r:id="rId7" tooltip="Hebrews 10:12-13">
                            <a:extLst>
                              <a:ext uri="{A12FA001-AC4F-418D-AE19-62706E023703}">
                                <ahyp:hlinkClr xmlns:ahyp="http://schemas.microsoft.com/office/drawing/2018/hyperlinkcolor" val="tx"/>
                              </a:ext>
                            </a:extLst>
                          </a:hlinkClick>
                        </a:rPr>
                        <a:t>10:12–13</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“seated at the right hand of the throne of God” (</a:t>
                      </a:r>
                      <a:r>
                        <a:rPr lang="en-US" sz="1600" u="none" strike="noStrike" dirty="0">
                          <a:solidFill>
                            <a:schemeClr val="bg1"/>
                          </a:solidFill>
                          <a:effectLst/>
                          <a:hlinkClick r:id="rId8" tooltip="Hebrews 12:2">
                            <a:extLst>
                              <a:ext uri="{A12FA001-AC4F-418D-AE19-62706E023703}">
                                <ahyp:hlinkClr xmlns:ahyp="http://schemas.microsoft.com/office/drawing/2018/hyperlinkcolor" val="tx"/>
                              </a:ext>
                            </a:extLst>
                          </a:hlinkClick>
                        </a:rPr>
                        <a:t>12:2</a:t>
                      </a:r>
                      <a:r>
                        <a:rPr lang="en-US" sz="1600" dirty="0">
                          <a:solidFill>
                            <a:schemeClr val="bg1"/>
                          </a:solidFill>
                          <a:effectLst/>
                        </a:rPr>
                        <a: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428958421"/>
                  </a:ext>
                </a:extLst>
              </a:tr>
              <a:tr h="3261952">
                <a:tc>
                  <a:txBody>
                    <a:bodyPr/>
                    <a:lstStyle/>
                    <a:p>
                      <a:pPr marL="0" marR="0">
                        <a:lnSpc>
                          <a:spcPct val="115000"/>
                        </a:lnSpc>
                        <a:spcBef>
                          <a:spcPts val="0"/>
                        </a:spcBef>
                        <a:spcAft>
                          <a:spcPts val="0"/>
                        </a:spcAft>
                      </a:pPr>
                      <a:r>
                        <a:rPr lang="en-US" sz="1800" dirty="0">
                          <a:solidFill>
                            <a:srgbClr val="F2E9B4"/>
                          </a:solidFill>
                          <a:effectLst/>
                        </a:rPr>
                        <a:t>“The </a:t>
                      </a:r>
                      <a:r>
                        <a:rPr lang="en-US" sz="1800" cap="small" dirty="0">
                          <a:solidFill>
                            <a:srgbClr val="F2E9B4"/>
                          </a:solidFill>
                          <a:effectLst/>
                        </a:rPr>
                        <a:t>Lord</a:t>
                      </a:r>
                      <a:r>
                        <a:rPr lang="en-US" sz="1800" dirty="0">
                          <a:solidFill>
                            <a:srgbClr val="F2E9B4"/>
                          </a:solidFill>
                          <a:effectLst/>
                        </a:rPr>
                        <a:t> has sworn and will not change his mind, ‘You are a priest forever after the order of Melchizedek’”(</a:t>
                      </a:r>
                      <a:r>
                        <a:rPr lang="en-US" sz="1800" u="none" strike="noStrike" dirty="0">
                          <a:solidFill>
                            <a:srgbClr val="F2E9B4"/>
                          </a:solidFill>
                          <a:effectLst/>
                          <a:hlinkClick r:id="rId9" tooltip="Psalm 110:4">
                            <a:extLst>
                              <a:ext uri="{A12FA001-AC4F-418D-AE19-62706E023703}">
                                <ahyp:hlinkClr xmlns:ahyp="http://schemas.microsoft.com/office/drawing/2018/hyperlinkcolor" val="tx"/>
                              </a:ext>
                            </a:extLst>
                          </a:hlinkClick>
                        </a:rPr>
                        <a:t>v. 4</a:t>
                      </a:r>
                      <a:r>
                        <a:rPr lang="en-US" sz="1800" dirty="0">
                          <a:solidFill>
                            <a:srgbClr val="F2E9B4"/>
                          </a:solidFill>
                          <a:effectLst/>
                        </a:rPr>
                        <a:t>)</a:t>
                      </a:r>
                      <a:endParaRPr lang="en-US" sz="1800"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tc>
                  <a:txBody>
                    <a:bodyPr/>
                    <a:lstStyle/>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forever, after the order of Melchizedek” (</a:t>
                      </a:r>
                      <a:r>
                        <a:rPr lang="en-US" sz="1600" u="none" strike="noStrike" dirty="0">
                          <a:solidFill>
                            <a:schemeClr val="bg1"/>
                          </a:solidFill>
                          <a:effectLst/>
                          <a:hlinkClick r:id="rId10" tooltip="Hebrews 5:6">
                            <a:extLst>
                              <a:ext uri="{A12FA001-AC4F-418D-AE19-62706E023703}">
                                <ahyp:hlinkClr xmlns:ahyp="http://schemas.microsoft.com/office/drawing/2018/hyperlinkcolor" val="tx"/>
                              </a:ext>
                            </a:extLst>
                          </a:hlinkClick>
                        </a:rPr>
                        <a:t>5:6</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“designated by God a high priest after the order of Melchizedek” (</a:t>
                      </a:r>
                      <a:r>
                        <a:rPr lang="en-US" sz="1600" u="none" strike="noStrike" dirty="0">
                          <a:solidFill>
                            <a:schemeClr val="bg1"/>
                          </a:solidFill>
                          <a:effectLst/>
                          <a:hlinkClick r:id="rId11" tooltip="Hebrews 5:10">
                            <a:extLst>
                              <a:ext uri="{A12FA001-AC4F-418D-AE19-62706E023703}">
                                <ahyp:hlinkClr xmlns:ahyp="http://schemas.microsoft.com/office/drawing/2018/hyperlinkcolor" val="tx"/>
                              </a:ext>
                            </a:extLst>
                          </a:hlinkClick>
                        </a:rPr>
                        <a:t>5:10</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has “become a high priest forever after the order of Melchizedek” (</a:t>
                      </a:r>
                      <a:r>
                        <a:rPr lang="en-US" sz="1600" u="none" strike="noStrike" dirty="0">
                          <a:solidFill>
                            <a:schemeClr val="bg1"/>
                          </a:solidFill>
                          <a:effectLst/>
                          <a:hlinkClick r:id="rId12" tooltip="Hebrews 6:20">
                            <a:extLst>
                              <a:ext uri="{A12FA001-AC4F-418D-AE19-62706E023703}">
                                <ahyp:hlinkClr xmlns:ahyp="http://schemas.microsoft.com/office/drawing/2018/hyperlinkcolor" val="tx"/>
                              </a:ext>
                            </a:extLst>
                          </a:hlinkClick>
                        </a:rPr>
                        <a:t>6:20</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 after the order of Melchizedek” (</a:t>
                      </a:r>
                      <a:r>
                        <a:rPr lang="en-US" sz="1600" u="none" strike="noStrike" dirty="0">
                          <a:solidFill>
                            <a:schemeClr val="bg1"/>
                          </a:solidFill>
                          <a:effectLst/>
                          <a:hlinkClick r:id="rId13" tooltip="Hebrews 7:11">
                            <a:extLst>
                              <a:ext uri="{A12FA001-AC4F-418D-AE19-62706E023703}">
                                <ahyp:hlinkClr xmlns:ahyp="http://schemas.microsoft.com/office/drawing/2018/hyperlinkcolor" val="tx"/>
                              </a:ext>
                            </a:extLst>
                          </a:hlinkClick>
                        </a:rPr>
                        <a:t>7:11</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[who] arises in the likeness of Melchizedek” (</a:t>
                      </a:r>
                      <a:r>
                        <a:rPr lang="en-US" sz="1600" u="none" strike="noStrike" dirty="0">
                          <a:solidFill>
                            <a:schemeClr val="bg1"/>
                          </a:solidFill>
                          <a:effectLst/>
                          <a:hlinkClick r:id="rId14" tooltip="Hebrews 7:15">
                            <a:extLst>
                              <a:ext uri="{A12FA001-AC4F-418D-AE19-62706E023703}">
                                <ahyp:hlinkClr xmlns:ahyp="http://schemas.microsoft.com/office/drawing/2018/hyperlinkcolor" val="tx"/>
                              </a:ext>
                            </a:extLst>
                          </a:hlinkClick>
                        </a:rPr>
                        <a:t>7:15</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is “a priest forever, after the order of Melchizedek” (</a:t>
                      </a:r>
                      <a:r>
                        <a:rPr lang="en-US" sz="1600" u="none" strike="noStrike" dirty="0">
                          <a:solidFill>
                            <a:schemeClr val="bg1"/>
                          </a:solidFill>
                          <a:effectLst/>
                          <a:hlinkClick r:id="rId15" tooltip="Hebrews 7:17">
                            <a:extLst>
                              <a:ext uri="{A12FA001-AC4F-418D-AE19-62706E023703}">
                                <ahyp:hlinkClr xmlns:ahyp="http://schemas.microsoft.com/office/drawing/2018/hyperlinkcolor" val="tx"/>
                              </a:ext>
                            </a:extLst>
                          </a:hlinkClick>
                        </a:rPr>
                        <a:t>7:17</a:t>
                      </a:r>
                      <a:r>
                        <a:rPr lang="en-US" sz="1600" dirty="0">
                          <a:solidFill>
                            <a:schemeClr val="bg1"/>
                          </a:solidFill>
                          <a:effectLst/>
                        </a:rPr>
                        <a:t>).</a:t>
                      </a:r>
                      <a:endParaRPr lang="en-US" sz="1400" dirty="0">
                        <a:solidFill>
                          <a:schemeClr val="bg1"/>
                        </a:solidFill>
                        <a:effectLst/>
                      </a:endParaRPr>
                    </a:p>
                    <a:p>
                      <a:pPr marL="342900" marR="0" lvl="0" indent="-342900">
                        <a:lnSpc>
                          <a:spcPct val="100000"/>
                        </a:lnSpc>
                        <a:spcBef>
                          <a:spcPts val="0"/>
                        </a:spcBef>
                        <a:spcAft>
                          <a:spcPts val="600"/>
                        </a:spcAft>
                        <a:buSzPts val="1000"/>
                        <a:buFont typeface="Symbol" panose="05050102010706020507" pitchFamily="18" charset="2"/>
                        <a:buChar char=""/>
                        <a:tabLst>
                          <a:tab pos="457200" algn="l"/>
                        </a:tabLst>
                      </a:pPr>
                      <a:r>
                        <a:rPr lang="en-US" sz="1600" dirty="0">
                          <a:solidFill>
                            <a:schemeClr val="bg1"/>
                          </a:solidFill>
                          <a:effectLst/>
                        </a:rPr>
                        <a:t>Jesus was made a priest by this oath: “The Lord has sworn and will not change his mind, ‘You are a priest forever’” (</a:t>
                      </a:r>
                      <a:r>
                        <a:rPr lang="en-US" sz="1600" u="none" strike="noStrike" dirty="0">
                          <a:solidFill>
                            <a:schemeClr val="bg1"/>
                          </a:solidFill>
                          <a:effectLst/>
                          <a:hlinkClick r:id="rId16" tooltip="Hebrews 7:21">
                            <a:extLst>
                              <a:ext uri="{A12FA001-AC4F-418D-AE19-62706E023703}">
                                <ahyp:hlinkClr xmlns:ahyp="http://schemas.microsoft.com/office/drawing/2018/hyperlinkcolor" val="tx"/>
                              </a:ext>
                            </a:extLst>
                          </a:hlinkClick>
                        </a:rPr>
                        <a:t>7:21</a:t>
                      </a:r>
                      <a:r>
                        <a:rPr lang="en-US" sz="1600" dirty="0">
                          <a:solidFill>
                            <a:schemeClr val="bg1"/>
                          </a:solidFill>
                          <a:effectLst/>
                        </a:rPr>
                        <a: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2926988497"/>
                  </a:ext>
                </a:extLst>
              </a:tr>
            </a:tbl>
          </a:graphicData>
        </a:graphic>
      </p:graphicFrame>
      <p:sp>
        <p:nvSpPr>
          <p:cNvPr id="5" name="Rectangle 1">
            <a:extLst>
              <a:ext uri="{FF2B5EF4-FFF2-40B4-BE49-F238E27FC236}">
                <a16:creationId xmlns:a16="http://schemas.microsoft.com/office/drawing/2014/main" id="{B2AF532E-8BE2-98F9-7604-9A4FDA5AFC59}"/>
              </a:ext>
            </a:extLst>
          </p:cNvPr>
          <p:cNvSpPr>
            <a:spLocks noChangeArrowheads="1"/>
          </p:cNvSpPr>
          <p:nvPr/>
        </p:nvSpPr>
        <p:spPr bwMode="auto">
          <a:xfrm>
            <a:off x="243209" y="6396335"/>
            <a:ext cx="130122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hlinkClick r:id="rId17" tooltip="Psalm 110">
                  <a:extLst>
                    <a:ext uri="{A12FA001-AC4F-418D-AE19-62706E023703}">
                      <ahyp:hlinkClr xmlns:ahyp="http://schemas.microsoft.com/office/drawing/2018/hyperlinkcolor" val="tx"/>
                    </a:ext>
                  </a:extLst>
                </a:hlinkClick>
              </a:rPr>
              <a:t>Psalm 110</a:t>
            </a: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 in Hebrews</a:t>
            </a:r>
            <a:endParaRPr lang="en-US" altLang="en-US" sz="900" dirty="0">
              <a:solidFill>
                <a:srgbClr val="F2E9B4"/>
              </a:solidFill>
            </a:endParaRPr>
          </a:p>
          <a:p>
            <a:pPr eaLnBrk="0" fontAlgn="base" hangingPunct="0">
              <a:spcBef>
                <a:spcPct val="0"/>
              </a:spcBef>
              <a:spcAft>
                <a:spcPct val="0"/>
              </a:spcAft>
              <a:buFontTx/>
              <a:buChar char="•"/>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31362223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19171A-9260-B168-4F83-F20ACC9C1E42}"/>
              </a:ext>
            </a:extLst>
          </p:cNvPr>
          <p:cNvSpPr/>
          <p:nvPr/>
        </p:nvSpPr>
        <p:spPr>
          <a:xfrm>
            <a:off x="0" y="-2232"/>
            <a:ext cx="9144000" cy="6860232"/>
          </a:xfrm>
          <a:prstGeom prst="rect">
            <a:avLst/>
          </a:prstGeom>
          <a:solidFill>
            <a:schemeClr val="tx1">
              <a:lumMod val="95000"/>
              <a:lumOff val="5000"/>
              <a:alpha val="38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5C9C453-B743-D127-8C2F-A91F410E636E}"/>
              </a:ext>
            </a:extLst>
          </p:cNvPr>
          <p:cNvGraphicFramePr>
            <a:graphicFrameLocks noGrp="1"/>
          </p:cNvGraphicFramePr>
          <p:nvPr>
            <p:ph idx="1"/>
            <p:extLst>
              <p:ext uri="{D42A27DB-BD31-4B8C-83A1-F6EECF244321}">
                <p14:modId xmlns:p14="http://schemas.microsoft.com/office/powerpoint/2010/main" val="3811416114"/>
              </p:ext>
            </p:extLst>
          </p:nvPr>
        </p:nvGraphicFramePr>
        <p:xfrm>
          <a:off x="422910" y="459433"/>
          <a:ext cx="8298180" cy="5513831"/>
        </p:xfrm>
        <a:graphic>
          <a:graphicData uri="http://schemas.openxmlformats.org/drawingml/2006/table">
            <a:tbl>
              <a:tblPr firstRow="1" firstCol="1" bandRow="1">
                <a:tableStyleId>{5C22544A-7EE6-4342-B048-85BDC9FD1C3A}</a:tableStyleId>
              </a:tblPr>
              <a:tblGrid>
                <a:gridCol w="1428750">
                  <a:extLst>
                    <a:ext uri="{9D8B030D-6E8A-4147-A177-3AD203B41FA5}">
                      <a16:colId xmlns:a16="http://schemas.microsoft.com/office/drawing/2014/main" val="665033635"/>
                    </a:ext>
                  </a:extLst>
                </a:gridCol>
                <a:gridCol w="6869430">
                  <a:extLst>
                    <a:ext uri="{9D8B030D-6E8A-4147-A177-3AD203B41FA5}">
                      <a16:colId xmlns:a16="http://schemas.microsoft.com/office/drawing/2014/main" val="1675747245"/>
                    </a:ext>
                  </a:extLst>
                </a:gridCol>
              </a:tblGrid>
              <a:tr h="621211">
                <a:tc>
                  <a:txBody>
                    <a:bodyPr/>
                    <a:lstStyle/>
                    <a:p>
                      <a:pPr marL="0" marR="0">
                        <a:lnSpc>
                          <a:spcPct val="115000"/>
                        </a:lnSpc>
                        <a:spcBef>
                          <a:spcPts val="0"/>
                        </a:spcBef>
                        <a:spcAft>
                          <a:spcPts val="0"/>
                        </a:spcAft>
                      </a:pPr>
                      <a:r>
                        <a:rPr lang="en-US" sz="2400" u="none" strike="noStrike" dirty="0">
                          <a:solidFill>
                            <a:srgbClr val="F2E9B4"/>
                          </a:solidFill>
                          <a:effectLst/>
                          <a:hlinkClick r:id="rId4" tooltip="Hebrews 2:1-4">
                            <a:extLst>
                              <a:ext uri="{A12FA001-AC4F-418D-AE19-62706E023703}">
                                <ahyp:hlinkClr xmlns:ahyp="http://schemas.microsoft.com/office/drawing/2018/hyperlinkcolor" val="tx"/>
                              </a:ext>
                            </a:extLst>
                          </a:hlinkClick>
                        </a:rPr>
                        <a:t>2:1–4</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b="0" dirty="0">
                          <a:solidFill>
                            <a:schemeClr val="bg1"/>
                          </a:solidFill>
                          <a:effectLst/>
                        </a:rPr>
                        <a:t>how shall we escape if we neglect such a great salvation? (</a:t>
                      </a:r>
                      <a:r>
                        <a:rPr lang="en-US" sz="1800" b="0" u="none" strike="noStrike" dirty="0">
                          <a:solidFill>
                            <a:schemeClr val="bg1"/>
                          </a:solidFill>
                          <a:effectLst/>
                          <a:hlinkClick r:id="rId5" tooltip="Hebrews 2:3">
                            <a:extLst>
                              <a:ext uri="{A12FA001-AC4F-418D-AE19-62706E023703}">
                                <ahyp:hlinkClr xmlns:ahyp="http://schemas.microsoft.com/office/drawing/2018/hyperlinkcolor" val="tx"/>
                              </a:ext>
                            </a:extLst>
                          </a:hlinkClick>
                        </a:rPr>
                        <a:t>v. 3</a:t>
                      </a:r>
                      <a:r>
                        <a:rPr lang="en-US" sz="1800" b="0" dirty="0">
                          <a:solidFill>
                            <a:schemeClr val="bg1"/>
                          </a:solidFill>
                          <a:effectLst/>
                        </a:rPr>
                        <a:t>).</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70777523"/>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6" tooltip="Hebrews 3:7-18">
                            <a:extLst>
                              <a:ext uri="{A12FA001-AC4F-418D-AE19-62706E023703}">
                                <ahyp:hlinkClr xmlns:ahyp="http://schemas.microsoft.com/office/drawing/2018/hyperlinkcolor" val="tx"/>
                              </a:ext>
                            </a:extLst>
                          </a:hlinkClick>
                        </a:rPr>
                        <a:t>3:7–18</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do not harden your hearts. … Take care, brothers, lest there be in any of you an evil, unbelieving heart, leading you to fall away from the living God (</a:t>
                      </a:r>
                      <a:r>
                        <a:rPr lang="en-US" sz="1800" u="none" strike="noStrike" dirty="0">
                          <a:solidFill>
                            <a:schemeClr val="bg1"/>
                          </a:solidFill>
                          <a:effectLst/>
                          <a:hlinkClick r:id="rId7" tooltip="Hebrews 3:8-13">
                            <a:extLst>
                              <a:ext uri="{A12FA001-AC4F-418D-AE19-62706E023703}">
                                <ahyp:hlinkClr xmlns:ahyp="http://schemas.microsoft.com/office/drawing/2018/hyperlinkcolor" val="tx"/>
                              </a:ext>
                            </a:extLst>
                          </a:hlinkClick>
                        </a:rPr>
                        <a:t>vv. 8–13</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713077220"/>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8" tooltip="Hebrews 6:4-8">
                            <a:extLst>
                              <a:ext uri="{A12FA001-AC4F-418D-AE19-62706E023703}">
                                <ahyp:hlinkClr xmlns:ahyp="http://schemas.microsoft.com/office/drawing/2018/hyperlinkcolor" val="tx"/>
                              </a:ext>
                            </a:extLst>
                          </a:hlinkClick>
                        </a:rPr>
                        <a:t>6:4–8</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For it is impossible, in the case of those who have once been enlightened … and then have fallen away, to restore them again to repentance (</a:t>
                      </a:r>
                      <a:r>
                        <a:rPr lang="en-US" sz="1800" u="none" strike="noStrike" dirty="0">
                          <a:solidFill>
                            <a:schemeClr val="bg1"/>
                          </a:solidFill>
                          <a:effectLst/>
                          <a:hlinkClick r:id="rId9" tooltip="Hebrews 6:4-6">
                            <a:extLst>
                              <a:ext uri="{A12FA001-AC4F-418D-AE19-62706E023703}">
                                <ahyp:hlinkClr xmlns:ahyp="http://schemas.microsoft.com/office/drawing/2018/hyperlinkcolor" val="tx"/>
                              </a:ext>
                            </a:extLst>
                          </a:hlinkClick>
                        </a:rPr>
                        <a:t>vv. 4–6</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019754148"/>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10" tooltip="Hebrews 10:26-31">
                            <a:extLst>
                              <a:ext uri="{A12FA001-AC4F-418D-AE19-62706E023703}">
                                <ahyp:hlinkClr xmlns:ahyp="http://schemas.microsoft.com/office/drawing/2018/hyperlinkcolor" val="tx"/>
                              </a:ext>
                            </a:extLst>
                          </a:hlinkClick>
                        </a:rPr>
                        <a:t>10:26–31</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For if we go on sinning deliberately … there no longer remains a sacrifice for sins… . How much worse punishment … will be deserved … ? (</a:t>
                      </a:r>
                      <a:r>
                        <a:rPr lang="en-US" sz="1800" u="none" strike="noStrike" dirty="0">
                          <a:solidFill>
                            <a:schemeClr val="bg1"/>
                          </a:solidFill>
                          <a:effectLst/>
                          <a:hlinkClick r:id="rId11" tooltip="Hebrews 10:26; Hebrews 10:29">
                            <a:extLst>
                              <a:ext uri="{A12FA001-AC4F-418D-AE19-62706E023703}">
                                <ahyp:hlinkClr xmlns:ahyp="http://schemas.microsoft.com/office/drawing/2018/hyperlinkcolor" val="tx"/>
                              </a:ext>
                            </a:extLst>
                          </a:hlinkClick>
                        </a:rPr>
                        <a:t>vv. 26, 29</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4135009791"/>
                  </a:ext>
                </a:extLst>
              </a:tr>
              <a:tr h="1223155">
                <a:tc>
                  <a:txBody>
                    <a:bodyPr/>
                    <a:lstStyle/>
                    <a:p>
                      <a:pPr marL="0" marR="0">
                        <a:lnSpc>
                          <a:spcPct val="115000"/>
                        </a:lnSpc>
                        <a:spcBef>
                          <a:spcPts val="0"/>
                        </a:spcBef>
                        <a:spcAft>
                          <a:spcPts val="0"/>
                        </a:spcAft>
                      </a:pPr>
                      <a:r>
                        <a:rPr lang="en-US" sz="2400" u="none" strike="noStrike" dirty="0">
                          <a:solidFill>
                            <a:srgbClr val="F2E9B4"/>
                          </a:solidFill>
                          <a:effectLst/>
                          <a:hlinkClick r:id="rId12" tooltip="Hebrews 12:25-29">
                            <a:extLst>
                              <a:ext uri="{A12FA001-AC4F-418D-AE19-62706E023703}">
                                <ahyp:hlinkClr xmlns:ahyp="http://schemas.microsoft.com/office/drawing/2018/hyperlinkcolor" val="tx"/>
                              </a:ext>
                            </a:extLst>
                          </a:hlinkClick>
                        </a:rPr>
                        <a:t>12:25–29</a:t>
                      </a:r>
                      <a:r>
                        <a:rPr lang="en-US" sz="2400" u="none" dirty="0">
                          <a:solidFill>
                            <a:srgbClr val="F2E9B4"/>
                          </a:solidFill>
                          <a:effectLst/>
                        </a:rPr>
                        <a:t> </a:t>
                      </a:r>
                      <a:endParaRPr lang="en-US" sz="2400" u="none" dirty="0">
                        <a:solidFill>
                          <a:srgbClr val="F2E9B4"/>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solidFill>
                      <a:srgbClr val="714B25"/>
                    </a:solidFill>
                  </a:tcPr>
                </a:tc>
                <a:tc>
                  <a:txBody>
                    <a:bodyPr/>
                    <a:lstStyle/>
                    <a:p>
                      <a:pPr marL="0" marR="0">
                        <a:lnSpc>
                          <a:spcPct val="115000"/>
                        </a:lnSpc>
                        <a:spcBef>
                          <a:spcPts val="0"/>
                        </a:spcBef>
                        <a:spcAft>
                          <a:spcPts val="0"/>
                        </a:spcAft>
                      </a:pPr>
                      <a:r>
                        <a:rPr lang="en-US" sz="1800" dirty="0">
                          <a:solidFill>
                            <a:schemeClr val="bg1"/>
                          </a:solidFill>
                          <a:effectLst/>
                        </a:rPr>
                        <a:t>See that you do not refuse him who is speaking. For if they did not escape … much less will we (</a:t>
                      </a:r>
                      <a:r>
                        <a:rPr lang="en-US" sz="1800" u="none" strike="noStrike" dirty="0">
                          <a:solidFill>
                            <a:schemeClr val="bg1"/>
                          </a:solidFill>
                          <a:effectLst/>
                          <a:hlinkClick r:id="rId13" tooltip="Hebrews 12:25">
                            <a:extLst>
                              <a:ext uri="{A12FA001-AC4F-418D-AE19-62706E023703}">
                                <ahyp:hlinkClr xmlns:ahyp="http://schemas.microsoft.com/office/drawing/2018/hyperlinkcolor" val="tx"/>
                              </a:ext>
                            </a:extLst>
                          </a:hlinkClick>
                        </a:rPr>
                        <a:t>v. 25</a:t>
                      </a:r>
                      <a:r>
                        <a:rPr lang="en-US" sz="1800" dirty="0">
                          <a:solidFill>
                            <a:schemeClr val="bg1"/>
                          </a:solidFill>
                          <a:effectLst/>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T="91440" marB="91440" anchor="ctr">
                    <a:noFill/>
                  </a:tcPr>
                </a:tc>
                <a:extLst>
                  <a:ext uri="{0D108BD9-81ED-4DB2-BD59-A6C34878D82A}">
                    <a16:rowId xmlns:a16="http://schemas.microsoft.com/office/drawing/2014/main" val="3446694831"/>
                  </a:ext>
                </a:extLst>
              </a:tr>
            </a:tbl>
          </a:graphicData>
        </a:graphic>
      </p:graphicFrame>
      <p:sp>
        <p:nvSpPr>
          <p:cNvPr id="5" name="Rectangle 1">
            <a:extLst>
              <a:ext uri="{FF2B5EF4-FFF2-40B4-BE49-F238E27FC236}">
                <a16:creationId xmlns:a16="http://schemas.microsoft.com/office/drawing/2014/main" id="{E2B923B3-0D88-5871-784E-BEED087D559F}"/>
              </a:ext>
            </a:extLst>
          </p:cNvPr>
          <p:cNvSpPr>
            <a:spLocks noChangeArrowheads="1"/>
          </p:cNvSpPr>
          <p:nvPr/>
        </p:nvSpPr>
        <p:spPr bwMode="auto">
          <a:xfrm>
            <a:off x="422910" y="6216857"/>
            <a:ext cx="2770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300" b="1" dirty="0">
                <a:solidFill>
                  <a:srgbClr val="F2E9B4"/>
                </a:solidFill>
                <a:latin typeface="Georgia" panose="02040502050405020303" pitchFamily="18" charset="0"/>
                <a:ea typeface="Times New Roman" panose="02020603050405020304" pitchFamily="18" charset="0"/>
                <a:cs typeface="Times New Roman" panose="02020603050405020304" pitchFamily="18" charset="0"/>
              </a:rPr>
              <a:t>Warning Passages in Hebrews</a:t>
            </a:r>
            <a:endParaRPr lang="en-US" altLang="en-US" sz="900" dirty="0">
              <a:solidFill>
                <a:srgbClr val="F2E9B4"/>
              </a:solidFill>
            </a:endParaRPr>
          </a:p>
          <a:p>
            <a:pPr eaLnBrk="0" fontAlgn="base" hangingPunct="0">
              <a:spcBef>
                <a:spcPct val="0"/>
              </a:spcBef>
              <a:spcAft>
                <a:spcPct val="0"/>
              </a:spcAft>
            </a:pPr>
            <a:r>
              <a:rPr lang="en-US" altLang="en-US" sz="1100" dirty="0">
                <a:solidFill>
                  <a:srgbClr val="F2E9B4"/>
                </a:solidFill>
                <a:latin typeface="Calibri" panose="020F0502020204030204" pitchFamily="34" charset="0"/>
                <a:ea typeface="Calibri" panose="020F0502020204030204" pitchFamily="34" charset="0"/>
                <a:cs typeface="Times New Roman" panose="02020603050405020304" pitchFamily="18" charset="0"/>
              </a:rPr>
              <a:t>Source:  ESV Study Bible</a:t>
            </a:r>
            <a:endParaRPr lang="en-US" altLang="en-US" dirty="0">
              <a:solidFill>
                <a:srgbClr val="F2E9B4"/>
              </a:solidFill>
              <a:latin typeface="Arial" panose="020B0604020202020204" pitchFamily="34" charset="0"/>
            </a:endParaRPr>
          </a:p>
        </p:txBody>
      </p:sp>
    </p:spTree>
    <p:extLst>
      <p:ext uri="{BB962C8B-B14F-4D97-AF65-F5344CB8AC3E}">
        <p14:creationId xmlns:p14="http://schemas.microsoft.com/office/powerpoint/2010/main" val="53460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8AD6E4-3975-CD89-42FE-62229D2E5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341523"/>
            <a:ext cx="9029700" cy="6169446"/>
          </a:xfrm>
          <a:prstGeom prst="rect">
            <a:avLst/>
          </a:prstGeom>
        </p:spPr>
      </p:pic>
    </p:spTree>
    <p:extLst>
      <p:ext uri="{BB962C8B-B14F-4D97-AF65-F5344CB8AC3E}">
        <p14:creationId xmlns:p14="http://schemas.microsoft.com/office/powerpoint/2010/main" val="116789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3F91-1BE4-08A8-0EF2-13B98BB3E014}"/>
              </a:ext>
            </a:extLst>
          </p:cNvPr>
          <p:cNvSpPr>
            <a:spLocks noGrp="1"/>
          </p:cNvSpPr>
          <p:nvPr>
            <p:ph type="title"/>
          </p:nvPr>
        </p:nvSpPr>
        <p:spPr>
          <a:solidFill>
            <a:schemeClr val="accent5">
              <a:lumMod val="75000"/>
            </a:schemeClr>
          </a:solidFill>
        </p:spPr>
        <p:txBody>
          <a:bodyPr/>
          <a:lstStyle/>
          <a:p>
            <a:pPr algn="ctr"/>
            <a:r>
              <a:rPr lang="en-US" dirty="0">
                <a:solidFill>
                  <a:schemeClr val="bg1"/>
                </a:solidFill>
              </a:rPr>
              <a:t>Jews Respected, Honored, Esteemed</a:t>
            </a:r>
          </a:p>
        </p:txBody>
      </p:sp>
      <p:sp>
        <p:nvSpPr>
          <p:cNvPr id="3" name="Content Placeholder 2">
            <a:extLst>
              <a:ext uri="{FF2B5EF4-FFF2-40B4-BE49-F238E27FC236}">
                <a16:creationId xmlns:a16="http://schemas.microsoft.com/office/drawing/2014/main" id="{8E7355AB-8834-D13F-2842-15D76765F964}"/>
              </a:ext>
            </a:extLst>
          </p:cNvPr>
          <p:cNvSpPr>
            <a:spLocks noGrp="1"/>
          </p:cNvSpPr>
          <p:nvPr>
            <p:ph sz="half" idx="1"/>
          </p:nvPr>
        </p:nvSpPr>
        <p:spPr>
          <a:solidFill>
            <a:schemeClr val="accent4"/>
          </a:solidFill>
        </p:spPr>
        <p:txBody>
          <a:bodyPr lIns="182880" tIns="182880" rIns="182880" bIns="182880">
            <a:normAutofit/>
          </a:bodyPr>
          <a:lstStyle/>
          <a:p>
            <a:pPr>
              <a:spcBef>
                <a:spcPts val="1800"/>
              </a:spcBef>
            </a:pPr>
            <a:r>
              <a:rPr lang="en-US" dirty="0">
                <a:solidFill>
                  <a:schemeClr val="accent5">
                    <a:lumMod val="75000"/>
                  </a:schemeClr>
                </a:solidFill>
              </a:rPr>
              <a:t>Yahweh/God/LORD</a:t>
            </a:r>
          </a:p>
          <a:p>
            <a:pPr>
              <a:spcBef>
                <a:spcPts val="1800"/>
              </a:spcBef>
            </a:pPr>
            <a:r>
              <a:rPr lang="en-US" dirty="0">
                <a:solidFill>
                  <a:schemeClr val="accent5">
                    <a:lumMod val="75000"/>
                  </a:schemeClr>
                </a:solidFill>
              </a:rPr>
              <a:t>Angels </a:t>
            </a:r>
            <a:r>
              <a:rPr lang="en-US" sz="2000" dirty="0">
                <a:solidFill>
                  <a:schemeClr val="accent5">
                    <a:lumMod val="75000"/>
                  </a:schemeClr>
                </a:solidFill>
              </a:rPr>
              <a:t>(Ch 1)</a:t>
            </a:r>
            <a:endParaRPr lang="en-US" dirty="0">
              <a:solidFill>
                <a:schemeClr val="accent5">
                  <a:lumMod val="75000"/>
                </a:schemeClr>
              </a:solidFill>
            </a:endParaRPr>
          </a:p>
          <a:p>
            <a:pPr>
              <a:spcBef>
                <a:spcPts val="1800"/>
              </a:spcBef>
            </a:pPr>
            <a:r>
              <a:rPr lang="en-US" dirty="0">
                <a:solidFill>
                  <a:schemeClr val="accent5">
                    <a:lumMod val="75000"/>
                  </a:schemeClr>
                </a:solidFill>
              </a:rPr>
              <a:t>Abraham </a:t>
            </a:r>
            <a:r>
              <a:rPr lang="en-US" sz="1700" dirty="0">
                <a:solidFill>
                  <a:schemeClr val="accent5">
                    <a:lumMod val="75000"/>
                  </a:schemeClr>
                </a:solidFill>
              </a:rPr>
              <a:t>(11x - 2.16, 6.15, Ch 7, 11.8-12, 17-19)</a:t>
            </a:r>
            <a:endParaRPr lang="en-US" dirty="0">
              <a:solidFill>
                <a:schemeClr val="accent5">
                  <a:lumMod val="75000"/>
                </a:schemeClr>
              </a:solidFill>
            </a:endParaRPr>
          </a:p>
          <a:p>
            <a:pPr>
              <a:spcBef>
                <a:spcPts val="1800"/>
              </a:spcBef>
            </a:pPr>
            <a:r>
              <a:rPr lang="en-US" dirty="0">
                <a:solidFill>
                  <a:schemeClr val="accent5">
                    <a:lumMod val="75000"/>
                  </a:schemeClr>
                </a:solidFill>
              </a:rPr>
              <a:t>Moses </a:t>
            </a:r>
            <a:r>
              <a:rPr lang="en-US" sz="1500" dirty="0">
                <a:solidFill>
                  <a:schemeClr val="accent5">
                    <a:lumMod val="75000"/>
                  </a:schemeClr>
                </a:solidFill>
              </a:rPr>
              <a:t>(12x - Ch 3, 7.14, 8.5,9.19, 10.28, 11.23-29, 12.21)</a:t>
            </a:r>
            <a:endParaRPr lang="en-US" dirty="0">
              <a:solidFill>
                <a:schemeClr val="accent5">
                  <a:lumMod val="75000"/>
                </a:schemeClr>
              </a:solidFill>
            </a:endParaRPr>
          </a:p>
          <a:p>
            <a:pPr>
              <a:spcBef>
                <a:spcPts val="1800"/>
              </a:spcBef>
            </a:pPr>
            <a:r>
              <a:rPr lang="en-US" dirty="0">
                <a:solidFill>
                  <a:schemeClr val="accent5">
                    <a:lumMod val="75000"/>
                  </a:schemeClr>
                </a:solidFill>
              </a:rPr>
              <a:t>Sabbath/Rest </a:t>
            </a:r>
            <a:r>
              <a:rPr lang="en-US" sz="2000" dirty="0">
                <a:solidFill>
                  <a:schemeClr val="accent5">
                    <a:lumMod val="75000"/>
                  </a:schemeClr>
                </a:solidFill>
              </a:rPr>
              <a:t>(12x – 3.11,18,4.1-11)</a:t>
            </a:r>
          </a:p>
        </p:txBody>
      </p:sp>
      <p:sp>
        <p:nvSpPr>
          <p:cNvPr id="4" name="Content Placeholder 3">
            <a:extLst>
              <a:ext uri="{FF2B5EF4-FFF2-40B4-BE49-F238E27FC236}">
                <a16:creationId xmlns:a16="http://schemas.microsoft.com/office/drawing/2014/main" id="{78733A9B-21B4-9D3C-841F-00FAEDA22032}"/>
              </a:ext>
            </a:extLst>
          </p:cNvPr>
          <p:cNvSpPr>
            <a:spLocks noGrp="1"/>
          </p:cNvSpPr>
          <p:nvPr>
            <p:ph sz="half" idx="2"/>
          </p:nvPr>
        </p:nvSpPr>
        <p:spPr>
          <a:solidFill>
            <a:schemeClr val="accent4"/>
          </a:solidFill>
        </p:spPr>
        <p:txBody>
          <a:bodyPr lIns="182880" tIns="182880" rIns="182880" bIns="182880">
            <a:normAutofit/>
          </a:bodyPr>
          <a:lstStyle/>
          <a:p>
            <a:pPr>
              <a:spcBef>
                <a:spcPts val="1200"/>
              </a:spcBef>
            </a:pPr>
            <a:r>
              <a:rPr lang="en-US" dirty="0">
                <a:solidFill>
                  <a:schemeClr val="accent5">
                    <a:lumMod val="75000"/>
                  </a:schemeClr>
                </a:solidFill>
              </a:rPr>
              <a:t>Levitical Priesthood </a:t>
            </a:r>
            <a:r>
              <a:rPr lang="en-US" sz="2000" dirty="0">
                <a:solidFill>
                  <a:schemeClr val="accent5">
                    <a:lumMod val="75000"/>
                  </a:schemeClr>
                </a:solidFill>
              </a:rPr>
              <a:t>(35x)</a:t>
            </a:r>
            <a:endParaRPr lang="en-US" dirty="0">
              <a:solidFill>
                <a:schemeClr val="accent5">
                  <a:lumMod val="75000"/>
                </a:schemeClr>
              </a:solidFill>
            </a:endParaRPr>
          </a:p>
          <a:p>
            <a:pPr>
              <a:spcBef>
                <a:spcPts val="1200"/>
              </a:spcBef>
            </a:pPr>
            <a:r>
              <a:rPr lang="en-US" dirty="0">
                <a:solidFill>
                  <a:schemeClr val="accent5">
                    <a:lumMod val="75000"/>
                  </a:schemeClr>
                </a:solidFill>
              </a:rPr>
              <a:t>Law </a:t>
            </a:r>
            <a:r>
              <a:rPr lang="en-US" sz="2000" dirty="0">
                <a:solidFill>
                  <a:schemeClr val="accent5">
                    <a:lumMod val="75000"/>
                  </a:schemeClr>
                </a:solidFill>
              </a:rPr>
              <a:t>(14x – Ch 7 – Ch 10)</a:t>
            </a:r>
          </a:p>
          <a:p>
            <a:pPr>
              <a:spcBef>
                <a:spcPts val="1200"/>
              </a:spcBef>
            </a:pPr>
            <a:r>
              <a:rPr lang="en-US" dirty="0">
                <a:solidFill>
                  <a:schemeClr val="accent5">
                    <a:lumMod val="75000"/>
                  </a:schemeClr>
                </a:solidFill>
              </a:rPr>
              <a:t>Covenant </a:t>
            </a:r>
            <a:r>
              <a:rPr lang="en-US" sz="2000" dirty="0">
                <a:solidFill>
                  <a:schemeClr val="accent5">
                    <a:lumMod val="75000"/>
                  </a:schemeClr>
                </a:solidFill>
              </a:rPr>
              <a:t>(17x – 7.22 – 10.29, 12.24, 13.20)</a:t>
            </a:r>
            <a:endParaRPr lang="en-US" dirty="0">
              <a:solidFill>
                <a:schemeClr val="accent5">
                  <a:lumMod val="75000"/>
                </a:schemeClr>
              </a:solidFill>
            </a:endParaRPr>
          </a:p>
          <a:p>
            <a:pPr>
              <a:spcBef>
                <a:spcPts val="1200"/>
              </a:spcBef>
            </a:pPr>
            <a:r>
              <a:rPr lang="en-US" dirty="0">
                <a:solidFill>
                  <a:schemeClr val="accent5">
                    <a:lumMod val="75000"/>
                  </a:schemeClr>
                </a:solidFill>
              </a:rPr>
              <a:t>Holy Place </a:t>
            </a:r>
            <a:r>
              <a:rPr lang="en-US" sz="2000" dirty="0">
                <a:solidFill>
                  <a:schemeClr val="accent5">
                    <a:lumMod val="75000"/>
                  </a:schemeClr>
                </a:solidFill>
              </a:rPr>
              <a:t>(9x – 8.2, Ch 9, 10.19, 13.11)</a:t>
            </a:r>
            <a:endParaRPr lang="en-US" dirty="0">
              <a:solidFill>
                <a:schemeClr val="accent5">
                  <a:lumMod val="75000"/>
                </a:schemeClr>
              </a:solidFill>
            </a:endParaRPr>
          </a:p>
          <a:p>
            <a:pPr>
              <a:spcBef>
                <a:spcPts val="1200"/>
              </a:spcBef>
            </a:pPr>
            <a:r>
              <a:rPr lang="en-US" dirty="0">
                <a:solidFill>
                  <a:schemeClr val="accent5">
                    <a:lumMod val="75000"/>
                  </a:schemeClr>
                </a:solidFill>
              </a:rPr>
              <a:t>Heroes of Faith </a:t>
            </a:r>
            <a:r>
              <a:rPr lang="en-US" sz="2000" dirty="0">
                <a:solidFill>
                  <a:schemeClr val="accent5">
                    <a:lumMod val="75000"/>
                  </a:schemeClr>
                </a:solidFill>
              </a:rPr>
              <a:t>(Ch 11)</a:t>
            </a:r>
          </a:p>
        </p:txBody>
      </p:sp>
    </p:spTree>
    <p:extLst>
      <p:ext uri="{BB962C8B-B14F-4D97-AF65-F5344CB8AC3E}">
        <p14:creationId xmlns:p14="http://schemas.microsoft.com/office/powerpoint/2010/main" val="335300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1</a:t>
            </a:r>
          </a:p>
          <a:p>
            <a:pPr algn="ctr"/>
            <a:r>
              <a:rPr lang="en-US" sz="4000" dirty="0">
                <a:solidFill>
                  <a:schemeClr val="bg1"/>
                </a:solidFill>
              </a:rPr>
              <a:t>DIVINE Priest – Son of God</a:t>
            </a:r>
            <a:endParaRPr lang="en-US" sz="5400" dirty="0">
              <a:solidFill>
                <a:schemeClr val="bg1"/>
              </a:solidFill>
            </a:endParaRPr>
          </a:p>
        </p:txBody>
      </p:sp>
    </p:spTree>
    <p:extLst>
      <p:ext uri="{BB962C8B-B14F-4D97-AF65-F5344CB8AC3E}">
        <p14:creationId xmlns:p14="http://schemas.microsoft.com/office/powerpoint/2010/main" val="324946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4101C6-C3BA-9743-53B2-73699E5444F0}"/>
              </a:ext>
            </a:extLst>
          </p:cNvPr>
          <p:cNvSpPr txBox="1">
            <a:spLocks/>
          </p:cNvSpPr>
          <p:nvPr/>
        </p:nvSpPr>
        <p:spPr>
          <a:xfrm>
            <a:off x="171450" y="5857959"/>
            <a:ext cx="3429000" cy="73937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b="1" kern="1200">
                <a:solidFill>
                  <a:srgbClr val="F2E9B4"/>
                </a:solidFill>
                <a:latin typeface="Palatino Linotype" panose="02040502050505030304" pitchFamily="18" charset="0"/>
                <a:ea typeface="+mj-ea"/>
                <a:cs typeface="+mj-cs"/>
              </a:defRPr>
            </a:lvl1pPr>
          </a:lstStyle>
          <a:p>
            <a:pPr algn="ctr"/>
            <a:r>
              <a:rPr lang="en-US" sz="4800" spc="-150" dirty="0"/>
              <a:t>HEBREWS</a:t>
            </a:r>
          </a:p>
        </p:txBody>
      </p:sp>
      <p:sp>
        <p:nvSpPr>
          <p:cNvPr id="5" name="Subtitle 2">
            <a:extLst>
              <a:ext uri="{FF2B5EF4-FFF2-40B4-BE49-F238E27FC236}">
                <a16:creationId xmlns:a16="http://schemas.microsoft.com/office/drawing/2014/main" id="{A93A1603-CF4D-09DA-7CB6-673A982F48F2}"/>
              </a:ext>
            </a:extLst>
          </p:cNvPr>
          <p:cNvSpPr txBox="1">
            <a:spLocks/>
          </p:cNvSpPr>
          <p:nvPr/>
        </p:nvSpPr>
        <p:spPr>
          <a:xfrm>
            <a:off x="268605" y="5442818"/>
            <a:ext cx="3234690" cy="523220"/>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pc="400" dirty="0"/>
              <a:t>THE BOOK OF</a:t>
            </a:r>
          </a:p>
        </p:txBody>
      </p:sp>
      <p:cxnSp>
        <p:nvCxnSpPr>
          <p:cNvPr id="6" name="Straight Connector 5">
            <a:extLst>
              <a:ext uri="{FF2B5EF4-FFF2-40B4-BE49-F238E27FC236}">
                <a16:creationId xmlns:a16="http://schemas.microsoft.com/office/drawing/2014/main" id="{53BB66DB-7D39-0DED-13F1-9934057188E8}"/>
              </a:ext>
            </a:extLst>
          </p:cNvPr>
          <p:cNvCxnSpPr>
            <a:cxnSpLocks/>
          </p:cNvCxnSpPr>
          <p:nvPr/>
        </p:nvCxnSpPr>
        <p:spPr>
          <a:xfrm>
            <a:off x="4423410" y="6329602"/>
            <a:ext cx="4400550" cy="0"/>
          </a:xfrm>
          <a:prstGeom prst="line">
            <a:avLst/>
          </a:prstGeom>
          <a:ln w="19050">
            <a:solidFill>
              <a:srgbClr val="F2E9B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1D6CE0-C932-57F3-D4B6-30B824AB0F78}"/>
              </a:ext>
            </a:extLst>
          </p:cNvPr>
          <p:cNvSpPr txBox="1"/>
          <p:nvPr/>
        </p:nvSpPr>
        <p:spPr>
          <a:xfrm>
            <a:off x="3771900" y="5850398"/>
            <a:ext cx="5132070" cy="400110"/>
          </a:xfrm>
          <a:prstGeom prst="rect">
            <a:avLst/>
          </a:prstGeom>
          <a:noFill/>
        </p:spPr>
        <p:txBody>
          <a:bodyPr wrap="square" rtlCol="0">
            <a:spAutoFit/>
          </a:bodyPr>
          <a:lstStyle/>
          <a:p>
            <a:pPr algn="r"/>
            <a:r>
              <a:rPr lang="en-US" sz="2000" b="1" i="1" dirty="0">
                <a:solidFill>
                  <a:schemeClr val="bg1"/>
                </a:solidFill>
              </a:rPr>
              <a:t>“We have such a great high priest…”</a:t>
            </a:r>
          </a:p>
        </p:txBody>
      </p:sp>
      <p:sp>
        <p:nvSpPr>
          <p:cNvPr id="8" name="Title 1">
            <a:extLst>
              <a:ext uri="{FF2B5EF4-FFF2-40B4-BE49-F238E27FC236}">
                <a16:creationId xmlns:a16="http://schemas.microsoft.com/office/drawing/2014/main" id="{4CDE91B2-B50B-2F0F-5FA0-36B5E84B02A4}"/>
              </a:ext>
            </a:extLst>
          </p:cNvPr>
          <p:cNvSpPr txBox="1">
            <a:spLocks noGrp="1"/>
          </p:cNvSpPr>
          <p:nvPr>
            <p:ph type="title"/>
          </p:nvPr>
        </p:nvSpPr>
        <p:spPr>
          <a:xfrm>
            <a:off x="-892206" y="2531277"/>
            <a:ext cx="10928412" cy="1325563"/>
          </a:xfrm>
          <a:prstGeom prst="rect">
            <a:avLst/>
          </a:prstGeom>
          <a:solidFill>
            <a:schemeClr val="accent5">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bg1"/>
                </a:solidFill>
              </a:rPr>
              <a:t>Chapter 2</a:t>
            </a:r>
          </a:p>
          <a:p>
            <a:pPr algn="ctr"/>
            <a:r>
              <a:rPr lang="en-US" sz="4000" dirty="0">
                <a:solidFill>
                  <a:schemeClr val="bg1"/>
                </a:solidFill>
              </a:rPr>
              <a:t>SYMPATHETIC Priest – Son of Man</a:t>
            </a:r>
            <a:endParaRPr lang="en-US" sz="5400" dirty="0">
              <a:solidFill>
                <a:schemeClr val="bg1"/>
              </a:solidFill>
            </a:endParaRPr>
          </a:p>
        </p:txBody>
      </p:sp>
    </p:spTree>
    <p:extLst>
      <p:ext uri="{BB962C8B-B14F-4D97-AF65-F5344CB8AC3E}">
        <p14:creationId xmlns:p14="http://schemas.microsoft.com/office/powerpoint/2010/main" val="288497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9000"/>
          </a:blip>
          <a:srcRect/>
          <a:tile tx="0" ty="0" sx="100000" sy="100000" flip="none" algn="tl"/>
        </a:blip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7A4C8E1-6C5E-31AC-ACF0-642BCA603B5B}"/>
              </a:ext>
            </a:extLst>
          </p:cNvPr>
          <p:cNvSpPr>
            <a:spLocks noChangeArrowheads="1"/>
          </p:cNvSpPr>
          <p:nvPr/>
        </p:nvSpPr>
        <p:spPr bwMode="auto">
          <a:xfrm>
            <a:off x="1606550" y="1454150"/>
            <a:ext cx="7302500" cy="444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1" name="Line 3">
            <a:extLst>
              <a:ext uri="{FF2B5EF4-FFF2-40B4-BE49-F238E27FC236}">
                <a16:creationId xmlns:a16="http://schemas.microsoft.com/office/drawing/2014/main" id="{BFA38D73-C419-4491-6BB6-D24D1BB10445}"/>
              </a:ext>
            </a:extLst>
          </p:cNvPr>
          <p:cNvSpPr>
            <a:spLocks noChangeShapeType="1"/>
          </p:cNvSpPr>
          <p:nvPr/>
        </p:nvSpPr>
        <p:spPr bwMode="auto">
          <a:xfrm flipH="1">
            <a:off x="5334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2" name="Rectangle 4">
            <a:extLst>
              <a:ext uri="{FF2B5EF4-FFF2-40B4-BE49-F238E27FC236}">
                <a16:creationId xmlns:a16="http://schemas.microsoft.com/office/drawing/2014/main" id="{119224DE-6C4C-9081-C44D-7BCED9AF7623}"/>
              </a:ext>
            </a:extLst>
          </p:cNvPr>
          <p:cNvSpPr>
            <a:spLocks noChangeArrowheads="1"/>
          </p:cNvSpPr>
          <p:nvPr/>
        </p:nvSpPr>
        <p:spPr bwMode="auto">
          <a:xfrm>
            <a:off x="539750" y="4425950"/>
            <a:ext cx="7302500" cy="1816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1D4A3451-C00D-9397-3BD1-2CE416027E93}"/>
              </a:ext>
            </a:extLst>
          </p:cNvPr>
          <p:cNvSpPr>
            <a:spLocks noChangeArrowheads="1"/>
          </p:cNvSpPr>
          <p:nvPr/>
        </p:nvSpPr>
        <p:spPr bwMode="auto">
          <a:xfrm>
            <a:off x="593727" y="746125"/>
            <a:ext cx="7279237" cy="77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Rory" panose="00000400000000000000" pitchFamily="2" charset="0"/>
              </a:rPr>
              <a:t> </a:t>
            </a:r>
            <a:r>
              <a:rPr lang="en-US" altLang="en-US" sz="4400" b="1" u="sng" dirty="0">
                <a:latin typeface="Rory" panose="00000400000000000000" pitchFamily="2" charset="0"/>
              </a:rPr>
              <a:t>HEBREWS</a:t>
            </a:r>
            <a:r>
              <a:rPr lang="en-US" altLang="en-US" sz="1600" b="1" dirty="0">
                <a:latin typeface="Rory" panose="00000400000000000000" pitchFamily="2" charset="0"/>
              </a:rPr>
              <a:t>    </a:t>
            </a:r>
            <a:r>
              <a:rPr lang="en-US" altLang="en-US" b="1" dirty="0">
                <a:latin typeface="Rory" panose="00000400000000000000" pitchFamily="2" charset="0"/>
              </a:rPr>
              <a:t>“WE HAVE SUCH A HIGH PRIEST” (8:1)</a:t>
            </a:r>
          </a:p>
        </p:txBody>
      </p:sp>
      <p:sp>
        <p:nvSpPr>
          <p:cNvPr id="63494" name="Line 6">
            <a:extLst>
              <a:ext uri="{FF2B5EF4-FFF2-40B4-BE49-F238E27FC236}">
                <a16:creationId xmlns:a16="http://schemas.microsoft.com/office/drawing/2014/main" id="{6287E34B-2AD8-7752-3235-70385F7B1FE2}"/>
              </a:ext>
            </a:extLst>
          </p:cNvPr>
          <p:cNvSpPr>
            <a:spLocks noChangeShapeType="1"/>
          </p:cNvSpPr>
          <p:nvPr/>
        </p:nvSpPr>
        <p:spPr bwMode="auto">
          <a:xfrm flipH="1">
            <a:off x="7848600" y="1905000"/>
            <a:ext cx="1066800" cy="2514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5" name="Line 7">
            <a:extLst>
              <a:ext uri="{FF2B5EF4-FFF2-40B4-BE49-F238E27FC236}">
                <a16:creationId xmlns:a16="http://schemas.microsoft.com/office/drawing/2014/main" id="{F7C8F898-D9B8-C6BC-B628-248B6F53997D}"/>
              </a:ext>
            </a:extLst>
          </p:cNvPr>
          <p:cNvSpPr>
            <a:spLocks noChangeShapeType="1"/>
          </p:cNvSpPr>
          <p:nvPr/>
        </p:nvSpPr>
        <p:spPr bwMode="auto">
          <a:xfrm>
            <a:off x="533400" y="50292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6" name="Rectangle 8">
            <a:extLst>
              <a:ext uri="{FF2B5EF4-FFF2-40B4-BE49-F238E27FC236}">
                <a16:creationId xmlns:a16="http://schemas.microsoft.com/office/drawing/2014/main" id="{6BE47E3F-FB3F-F03F-60F2-839F3C5E620B}"/>
              </a:ext>
            </a:extLst>
          </p:cNvPr>
          <p:cNvSpPr>
            <a:spLocks noChangeArrowheads="1"/>
          </p:cNvSpPr>
          <p:nvPr/>
        </p:nvSpPr>
        <p:spPr bwMode="auto">
          <a:xfrm>
            <a:off x="2066807" y="4111180"/>
            <a:ext cx="5921493"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1 - 7	         	                                   8 - 10</a:t>
            </a:r>
            <a:r>
              <a:rPr lang="en-US" altLang="en-US" sz="1400" baseline="30000" dirty="0">
                <a:latin typeface="Rory" panose="00000400000000000000" pitchFamily="2" charset="0"/>
              </a:rPr>
              <a:t>18</a:t>
            </a:r>
            <a:r>
              <a:rPr lang="en-US" altLang="en-US" sz="1400" dirty="0">
                <a:latin typeface="Rory" panose="00000400000000000000" pitchFamily="2" charset="0"/>
              </a:rPr>
              <a:t>             	          10</a:t>
            </a:r>
            <a:r>
              <a:rPr lang="en-US" altLang="en-US" sz="1400" baseline="30000" dirty="0">
                <a:latin typeface="Rory" panose="00000400000000000000" pitchFamily="2" charset="0"/>
              </a:rPr>
              <a:t>19</a:t>
            </a:r>
            <a:r>
              <a:rPr lang="en-US" altLang="en-US" sz="1400" dirty="0">
                <a:latin typeface="Rory" panose="00000400000000000000" pitchFamily="2" charset="0"/>
              </a:rPr>
              <a:t> - 13 </a:t>
            </a:r>
          </a:p>
        </p:txBody>
      </p:sp>
      <p:sp>
        <p:nvSpPr>
          <p:cNvPr id="63497" name="Line 9">
            <a:extLst>
              <a:ext uri="{FF2B5EF4-FFF2-40B4-BE49-F238E27FC236}">
                <a16:creationId xmlns:a16="http://schemas.microsoft.com/office/drawing/2014/main" id="{129B1734-D426-C3EF-FF7E-49ABC16DA7E3}"/>
              </a:ext>
            </a:extLst>
          </p:cNvPr>
          <p:cNvSpPr>
            <a:spLocks noChangeShapeType="1"/>
          </p:cNvSpPr>
          <p:nvPr/>
        </p:nvSpPr>
        <p:spPr bwMode="auto">
          <a:xfrm>
            <a:off x="49530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8" name="Line 10">
            <a:extLst>
              <a:ext uri="{FF2B5EF4-FFF2-40B4-BE49-F238E27FC236}">
                <a16:creationId xmlns:a16="http://schemas.microsoft.com/office/drawing/2014/main" id="{A66AD04F-E2C9-30E7-977C-D066A87792CA}"/>
              </a:ext>
            </a:extLst>
          </p:cNvPr>
          <p:cNvSpPr>
            <a:spLocks noChangeShapeType="1"/>
          </p:cNvSpPr>
          <p:nvPr/>
        </p:nvSpPr>
        <p:spPr bwMode="auto">
          <a:xfrm>
            <a:off x="533400" y="5715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499" name="Line 11">
            <a:extLst>
              <a:ext uri="{FF2B5EF4-FFF2-40B4-BE49-F238E27FC236}">
                <a16:creationId xmlns:a16="http://schemas.microsoft.com/office/drawing/2014/main" id="{A8E2D5FB-38AE-312E-8E03-E2349D9EE19C}"/>
              </a:ext>
            </a:extLst>
          </p:cNvPr>
          <p:cNvSpPr>
            <a:spLocks noChangeShapeType="1"/>
          </p:cNvSpPr>
          <p:nvPr/>
        </p:nvSpPr>
        <p:spPr bwMode="auto">
          <a:xfrm flipH="1">
            <a:off x="38862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0" name="Line 12">
            <a:extLst>
              <a:ext uri="{FF2B5EF4-FFF2-40B4-BE49-F238E27FC236}">
                <a16:creationId xmlns:a16="http://schemas.microsoft.com/office/drawing/2014/main" id="{E6D27D85-54EF-066A-8829-024020879686}"/>
              </a:ext>
            </a:extLst>
          </p:cNvPr>
          <p:cNvSpPr>
            <a:spLocks noChangeShapeType="1"/>
          </p:cNvSpPr>
          <p:nvPr/>
        </p:nvSpPr>
        <p:spPr bwMode="auto">
          <a:xfrm>
            <a:off x="3886200" y="4419600"/>
            <a:ext cx="0" cy="609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1" name="Line 13">
            <a:extLst>
              <a:ext uri="{FF2B5EF4-FFF2-40B4-BE49-F238E27FC236}">
                <a16:creationId xmlns:a16="http://schemas.microsoft.com/office/drawing/2014/main" id="{C9A500FD-9F67-8291-2F6A-4A2F66EBE7F8}"/>
              </a:ext>
            </a:extLst>
          </p:cNvPr>
          <p:cNvSpPr>
            <a:spLocks noChangeShapeType="1"/>
          </p:cNvSpPr>
          <p:nvPr/>
        </p:nvSpPr>
        <p:spPr bwMode="auto">
          <a:xfrm flipH="1">
            <a:off x="5486400" y="1905000"/>
            <a:ext cx="1066800" cy="2514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2" name="Line 14">
            <a:extLst>
              <a:ext uri="{FF2B5EF4-FFF2-40B4-BE49-F238E27FC236}">
                <a16:creationId xmlns:a16="http://schemas.microsoft.com/office/drawing/2014/main" id="{6918A34A-C044-45EF-ACCA-3AA03AE5B1B0}"/>
              </a:ext>
            </a:extLst>
          </p:cNvPr>
          <p:cNvSpPr>
            <a:spLocks noChangeShapeType="1"/>
          </p:cNvSpPr>
          <p:nvPr/>
        </p:nvSpPr>
        <p:spPr bwMode="auto">
          <a:xfrm>
            <a:off x="5486400" y="4419600"/>
            <a:ext cx="0" cy="1828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3" name="Line 15">
            <a:extLst>
              <a:ext uri="{FF2B5EF4-FFF2-40B4-BE49-F238E27FC236}">
                <a16:creationId xmlns:a16="http://schemas.microsoft.com/office/drawing/2014/main" id="{29619406-C7E9-5DF2-6833-8DC26C55B1DF}"/>
              </a:ext>
            </a:extLst>
          </p:cNvPr>
          <p:cNvSpPr>
            <a:spLocks noChangeShapeType="1"/>
          </p:cNvSpPr>
          <p:nvPr/>
        </p:nvSpPr>
        <p:spPr bwMode="auto">
          <a:xfrm>
            <a:off x="6553200" y="1447800"/>
            <a:ext cx="0" cy="457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Rectangle 16">
            <a:extLst>
              <a:ext uri="{FF2B5EF4-FFF2-40B4-BE49-F238E27FC236}">
                <a16:creationId xmlns:a16="http://schemas.microsoft.com/office/drawing/2014/main" id="{80E494E1-80E7-9AB6-353F-CF19A1478B3D}"/>
              </a:ext>
            </a:extLst>
          </p:cNvPr>
          <p:cNvSpPr>
            <a:spLocks noChangeArrowheads="1"/>
          </p:cNvSpPr>
          <p:nvPr/>
        </p:nvSpPr>
        <p:spPr bwMode="auto">
          <a:xfrm>
            <a:off x="1600200" y="1508127"/>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to Individuals</a:t>
            </a:r>
          </a:p>
        </p:txBody>
      </p:sp>
      <p:sp>
        <p:nvSpPr>
          <p:cNvPr id="63505" name="Rectangle 17">
            <a:extLst>
              <a:ext uri="{FF2B5EF4-FFF2-40B4-BE49-F238E27FC236}">
                <a16:creationId xmlns:a16="http://schemas.microsoft.com/office/drawing/2014/main" id="{E8CFF806-E514-260F-2B82-8B1D46E48410}"/>
              </a:ext>
            </a:extLst>
          </p:cNvPr>
          <p:cNvSpPr>
            <a:spLocks noChangeArrowheads="1"/>
          </p:cNvSpPr>
          <p:nvPr/>
        </p:nvSpPr>
        <p:spPr bwMode="auto">
          <a:xfrm>
            <a:off x="6553200" y="1508127"/>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JESUS’ Superior Life</a:t>
            </a:r>
          </a:p>
        </p:txBody>
      </p:sp>
      <p:sp>
        <p:nvSpPr>
          <p:cNvPr id="63506" name="Rectangle 18">
            <a:extLst>
              <a:ext uri="{FF2B5EF4-FFF2-40B4-BE49-F238E27FC236}">
                <a16:creationId xmlns:a16="http://schemas.microsoft.com/office/drawing/2014/main" id="{C60AFA02-2BDE-93EA-2BF0-78FDE3ECCB18}"/>
              </a:ext>
            </a:extLst>
          </p:cNvPr>
          <p:cNvSpPr>
            <a:spLocks noChangeArrowheads="1"/>
          </p:cNvSpPr>
          <p:nvPr/>
        </p:nvSpPr>
        <p:spPr bwMode="auto">
          <a:xfrm>
            <a:off x="533400" y="4632325"/>
            <a:ext cx="3352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WHAT WE HAVE. . .</a:t>
            </a:r>
          </a:p>
        </p:txBody>
      </p:sp>
      <p:sp>
        <p:nvSpPr>
          <p:cNvPr id="63507" name="Rectangle 19">
            <a:extLst>
              <a:ext uri="{FF2B5EF4-FFF2-40B4-BE49-F238E27FC236}">
                <a16:creationId xmlns:a16="http://schemas.microsoft.com/office/drawing/2014/main" id="{AADF43F2-4337-C595-CB2A-54CCD664800C}"/>
              </a:ext>
            </a:extLst>
          </p:cNvPr>
          <p:cNvSpPr>
            <a:spLocks noChangeArrowheads="1"/>
          </p:cNvSpPr>
          <p:nvPr/>
        </p:nvSpPr>
        <p:spPr bwMode="auto">
          <a:xfrm>
            <a:off x="5334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GOD</a:t>
            </a:r>
          </a:p>
        </p:txBody>
      </p:sp>
      <p:sp>
        <p:nvSpPr>
          <p:cNvPr id="63508" name="Rectangle 20">
            <a:extLst>
              <a:ext uri="{FF2B5EF4-FFF2-40B4-BE49-F238E27FC236}">
                <a16:creationId xmlns:a16="http://schemas.microsoft.com/office/drawing/2014/main" id="{697992D8-3DC5-88D2-1ABA-195A7A203AFF}"/>
              </a:ext>
            </a:extLst>
          </p:cNvPr>
          <p:cNvSpPr>
            <a:spLocks noChangeArrowheads="1"/>
          </p:cNvSpPr>
          <p:nvPr/>
        </p:nvSpPr>
        <p:spPr bwMode="auto">
          <a:xfrm>
            <a:off x="533400" y="5851527"/>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INSTRUCTION</a:t>
            </a:r>
          </a:p>
        </p:txBody>
      </p:sp>
      <p:sp>
        <p:nvSpPr>
          <p:cNvPr id="63509" name="Rectangle 21">
            <a:extLst>
              <a:ext uri="{FF2B5EF4-FFF2-40B4-BE49-F238E27FC236}">
                <a16:creationId xmlns:a16="http://schemas.microsoft.com/office/drawing/2014/main" id="{BBFE248B-17F3-7C90-7FCF-6E4EAC59FEF1}"/>
              </a:ext>
            </a:extLst>
          </p:cNvPr>
          <p:cNvSpPr>
            <a:spLocks noChangeArrowheads="1"/>
          </p:cNvSpPr>
          <p:nvPr/>
        </p:nvSpPr>
        <p:spPr bwMode="auto">
          <a:xfrm>
            <a:off x="5486400" y="4479927"/>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SINCE WE HAVE,</a:t>
            </a:r>
          </a:p>
          <a:p>
            <a:pPr algn="ctr"/>
            <a:r>
              <a:rPr lang="en-US" altLang="en-US" sz="1600">
                <a:latin typeface="Rory" panose="00000400000000000000" pitchFamily="2" charset="0"/>
              </a:rPr>
              <a:t>LET US. . .</a:t>
            </a:r>
          </a:p>
        </p:txBody>
      </p:sp>
      <p:sp>
        <p:nvSpPr>
          <p:cNvPr id="63510" name="Rectangle 22">
            <a:extLst>
              <a:ext uri="{FF2B5EF4-FFF2-40B4-BE49-F238E27FC236}">
                <a16:creationId xmlns:a16="http://schemas.microsoft.com/office/drawing/2014/main" id="{D43D3E05-B7C1-3509-270E-2937081EDBB5}"/>
              </a:ext>
            </a:extLst>
          </p:cNvPr>
          <p:cNvSpPr>
            <a:spLocks noChangeArrowheads="1"/>
          </p:cNvSpPr>
          <p:nvPr/>
        </p:nvSpPr>
        <p:spPr bwMode="auto">
          <a:xfrm>
            <a:off x="5486400" y="5822952"/>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Rory" panose="00000400000000000000" pitchFamily="2" charset="0"/>
              </a:rPr>
              <a:t>EXHORTATION</a:t>
            </a:r>
          </a:p>
        </p:txBody>
      </p:sp>
      <p:sp>
        <p:nvSpPr>
          <p:cNvPr id="63511" name="Rectangle 23">
            <a:extLst>
              <a:ext uri="{FF2B5EF4-FFF2-40B4-BE49-F238E27FC236}">
                <a16:creationId xmlns:a16="http://schemas.microsoft.com/office/drawing/2014/main" id="{79E66679-3B90-1626-3C7A-B087EB3E29A8}"/>
              </a:ext>
            </a:extLst>
          </p:cNvPr>
          <p:cNvSpPr>
            <a:spLocks noChangeArrowheads="1"/>
          </p:cNvSpPr>
          <p:nvPr/>
        </p:nvSpPr>
        <p:spPr bwMode="auto">
          <a:xfrm>
            <a:off x="4953000" y="1431925"/>
            <a:ext cx="1600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0000"/>
              </a:lnSpc>
            </a:pPr>
            <a:r>
              <a:rPr lang="en-US" altLang="en-US" sz="1600">
                <a:latin typeface="Rory" panose="00000400000000000000" pitchFamily="2" charset="0"/>
              </a:rPr>
              <a:t>JESUS Superior to Institutions</a:t>
            </a:r>
          </a:p>
        </p:txBody>
      </p:sp>
      <p:sp>
        <p:nvSpPr>
          <p:cNvPr id="63512" name="Rectangle 24">
            <a:extLst>
              <a:ext uri="{FF2B5EF4-FFF2-40B4-BE49-F238E27FC236}">
                <a16:creationId xmlns:a16="http://schemas.microsoft.com/office/drawing/2014/main" id="{0463B650-1E90-C71E-F258-DBEA00140F3B}"/>
              </a:ext>
            </a:extLst>
          </p:cNvPr>
          <p:cNvSpPr>
            <a:spLocks noChangeArrowheads="1"/>
          </p:cNvSpPr>
          <p:nvPr/>
        </p:nvSpPr>
        <p:spPr bwMode="auto">
          <a:xfrm>
            <a:off x="3886200" y="4479927"/>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WE HAVE</a:t>
            </a:r>
          </a:p>
          <a:p>
            <a:pPr algn="ctr"/>
            <a:r>
              <a:rPr lang="en-US" altLang="en-US" sz="1200">
                <a:latin typeface="Rory" panose="00000400000000000000" pitchFamily="2" charset="0"/>
              </a:rPr>
              <a:t>Such a High Priest</a:t>
            </a:r>
          </a:p>
        </p:txBody>
      </p:sp>
      <p:sp>
        <p:nvSpPr>
          <p:cNvPr id="63513" name="Line 25">
            <a:extLst>
              <a:ext uri="{FF2B5EF4-FFF2-40B4-BE49-F238E27FC236}">
                <a16:creationId xmlns:a16="http://schemas.microsoft.com/office/drawing/2014/main" id="{922D68C1-B5BD-4C89-FC5B-06740E474BC0}"/>
              </a:ext>
            </a:extLst>
          </p:cNvPr>
          <p:cNvSpPr>
            <a:spLocks noChangeShapeType="1"/>
          </p:cNvSpPr>
          <p:nvPr/>
        </p:nvSpPr>
        <p:spPr bwMode="auto">
          <a:xfrm>
            <a:off x="15240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4" name="Rectangle 26">
            <a:extLst>
              <a:ext uri="{FF2B5EF4-FFF2-40B4-BE49-F238E27FC236}">
                <a16:creationId xmlns:a16="http://schemas.microsoft.com/office/drawing/2014/main" id="{50B693D2-2DE6-0DE2-317A-8760EDE86F0F}"/>
              </a:ext>
            </a:extLst>
          </p:cNvPr>
          <p:cNvSpPr>
            <a:spLocks noChangeArrowheads="1"/>
          </p:cNvSpPr>
          <p:nvPr/>
        </p:nvSpPr>
        <p:spPr bwMode="auto">
          <a:xfrm>
            <a:off x="1524000" y="5089527"/>
            <a:ext cx="99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SON of MAN</a:t>
            </a:r>
          </a:p>
        </p:txBody>
      </p:sp>
      <p:sp>
        <p:nvSpPr>
          <p:cNvPr id="63515" name="Rectangle 27">
            <a:extLst>
              <a:ext uri="{FF2B5EF4-FFF2-40B4-BE49-F238E27FC236}">
                <a16:creationId xmlns:a16="http://schemas.microsoft.com/office/drawing/2014/main" id="{FDAE0F43-87EB-ED5A-6912-76C65AC46BA5}"/>
              </a:ext>
            </a:extLst>
          </p:cNvPr>
          <p:cNvSpPr>
            <a:spLocks noChangeArrowheads="1"/>
          </p:cNvSpPr>
          <p:nvPr/>
        </p:nvSpPr>
        <p:spPr bwMode="auto">
          <a:xfrm>
            <a:off x="2514600" y="5241925"/>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GREAT HIGH PRIEST</a:t>
            </a:r>
          </a:p>
        </p:txBody>
      </p:sp>
      <p:sp>
        <p:nvSpPr>
          <p:cNvPr id="63516" name="Rectangle 28">
            <a:extLst>
              <a:ext uri="{FF2B5EF4-FFF2-40B4-BE49-F238E27FC236}">
                <a16:creationId xmlns:a16="http://schemas.microsoft.com/office/drawing/2014/main" id="{7E002B15-2159-37FD-4552-B2892257ED8C}"/>
              </a:ext>
            </a:extLst>
          </p:cNvPr>
          <p:cNvSpPr>
            <a:spLocks noChangeArrowheads="1"/>
          </p:cNvSpPr>
          <p:nvPr/>
        </p:nvSpPr>
        <p:spPr bwMode="auto">
          <a:xfrm>
            <a:off x="5486400" y="5089527"/>
            <a:ext cx="2362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Rory" panose="00000400000000000000" pitchFamily="2" charset="0"/>
              </a:rPr>
              <a:t>THE NEW &amp;</a:t>
            </a:r>
          </a:p>
          <a:p>
            <a:pPr algn="ctr"/>
            <a:r>
              <a:rPr lang="en-US" altLang="en-US" sz="1600">
                <a:latin typeface="Rory" panose="00000400000000000000" pitchFamily="2" charset="0"/>
              </a:rPr>
              <a:t>LIVING WAY</a:t>
            </a:r>
          </a:p>
        </p:txBody>
      </p:sp>
      <p:sp>
        <p:nvSpPr>
          <p:cNvPr id="63517" name="Line 29">
            <a:extLst>
              <a:ext uri="{FF2B5EF4-FFF2-40B4-BE49-F238E27FC236}">
                <a16:creationId xmlns:a16="http://schemas.microsoft.com/office/drawing/2014/main" id="{78405D4E-4C3E-D65A-5ABE-E47EB61A27FA}"/>
              </a:ext>
            </a:extLst>
          </p:cNvPr>
          <p:cNvSpPr>
            <a:spLocks noChangeShapeType="1"/>
          </p:cNvSpPr>
          <p:nvPr/>
        </p:nvSpPr>
        <p:spPr bwMode="auto">
          <a:xfrm>
            <a:off x="2514600" y="50292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18" name="Line 30">
            <a:extLst>
              <a:ext uri="{FF2B5EF4-FFF2-40B4-BE49-F238E27FC236}">
                <a16:creationId xmlns:a16="http://schemas.microsoft.com/office/drawing/2014/main" id="{B868B813-279B-5DA5-4E4D-458C0FDF503D}"/>
              </a:ext>
            </a:extLst>
          </p:cNvPr>
          <p:cNvSpPr>
            <a:spLocks noChangeShapeType="1"/>
          </p:cNvSpPr>
          <p:nvPr/>
        </p:nvSpPr>
        <p:spPr bwMode="auto">
          <a:xfrm flipV="1">
            <a:off x="30480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19" name="Line 31">
            <a:extLst>
              <a:ext uri="{FF2B5EF4-FFF2-40B4-BE49-F238E27FC236}">
                <a16:creationId xmlns:a16="http://schemas.microsoft.com/office/drawing/2014/main" id="{7E8C2928-2C23-517C-84AE-16B2DA48EC58}"/>
              </a:ext>
            </a:extLst>
          </p:cNvPr>
          <p:cNvSpPr>
            <a:spLocks noChangeShapeType="1"/>
          </p:cNvSpPr>
          <p:nvPr/>
        </p:nvSpPr>
        <p:spPr bwMode="auto">
          <a:xfrm flipV="1">
            <a:off x="5257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0" name="Line 32">
            <a:extLst>
              <a:ext uri="{FF2B5EF4-FFF2-40B4-BE49-F238E27FC236}">
                <a16:creationId xmlns:a16="http://schemas.microsoft.com/office/drawing/2014/main" id="{BFE57D3A-A8E2-63B3-49FE-6034C517049F}"/>
              </a:ext>
            </a:extLst>
          </p:cNvPr>
          <p:cNvSpPr>
            <a:spLocks noChangeShapeType="1"/>
          </p:cNvSpPr>
          <p:nvPr/>
        </p:nvSpPr>
        <p:spPr bwMode="auto">
          <a:xfrm flipV="1">
            <a:off x="7543800" y="4114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1" name="Rectangle 33">
            <a:extLst>
              <a:ext uri="{FF2B5EF4-FFF2-40B4-BE49-F238E27FC236}">
                <a16:creationId xmlns:a16="http://schemas.microsoft.com/office/drawing/2014/main" id="{064E4A90-2D5D-4C7A-BFB3-62C867358D35}"/>
              </a:ext>
            </a:extLst>
          </p:cNvPr>
          <p:cNvSpPr>
            <a:spLocks noChangeArrowheads="1"/>
          </p:cNvSpPr>
          <p:nvPr/>
        </p:nvSpPr>
        <p:spPr bwMode="auto">
          <a:xfrm>
            <a:off x="1660525" y="2360615"/>
            <a:ext cx="218329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1) </a:t>
            </a:r>
            <a:r>
              <a:rPr lang="en-US" altLang="en-US" sz="1400" b="1" dirty="0">
                <a:latin typeface="Rory" panose="00000400000000000000" pitchFamily="2" charset="0"/>
              </a:rPr>
              <a:t>DIVINE</a:t>
            </a:r>
            <a:r>
              <a:rPr lang="en-US" altLang="en-US" sz="1400" dirty="0">
                <a:latin typeface="Rory" panose="00000400000000000000" pitchFamily="2" charset="0"/>
              </a:rPr>
              <a:t> Priest</a:t>
            </a:r>
          </a:p>
          <a:p>
            <a:r>
              <a:rPr lang="en-US" altLang="en-US" sz="1400" dirty="0">
                <a:latin typeface="Rory" panose="00000400000000000000" pitchFamily="2" charset="0"/>
              </a:rPr>
              <a:t>   2) </a:t>
            </a:r>
            <a:r>
              <a:rPr lang="en-US" altLang="en-US" sz="1400" b="1" dirty="0">
                <a:latin typeface="Rory" panose="00000400000000000000" pitchFamily="2" charset="0"/>
              </a:rPr>
              <a:t>SYMPATHETIC</a:t>
            </a:r>
            <a:r>
              <a:rPr lang="en-US" altLang="en-US" sz="1400" dirty="0">
                <a:latin typeface="Rory" panose="00000400000000000000" pitchFamily="2" charset="0"/>
              </a:rPr>
              <a:t> Priest</a:t>
            </a:r>
          </a:p>
          <a:p>
            <a:r>
              <a:rPr lang="en-US" altLang="en-US" sz="1400" dirty="0">
                <a:latin typeface="Rory" panose="00000400000000000000" pitchFamily="2" charset="0"/>
              </a:rPr>
              <a:t>   3) </a:t>
            </a:r>
            <a:r>
              <a:rPr lang="en-US" altLang="en-US" sz="1400" b="1" dirty="0">
                <a:latin typeface="Rory" panose="00000400000000000000" pitchFamily="2" charset="0"/>
              </a:rPr>
              <a:t>DELIVERING</a:t>
            </a:r>
            <a:r>
              <a:rPr lang="en-US" altLang="en-US" sz="1400" dirty="0">
                <a:latin typeface="Rory" panose="00000400000000000000" pitchFamily="2" charset="0"/>
              </a:rPr>
              <a:t> Priest</a:t>
            </a:r>
          </a:p>
          <a:p>
            <a:r>
              <a:rPr lang="en-US" altLang="en-US" sz="1400" dirty="0">
                <a:latin typeface="Rory" panose="00000400000000000000" pitchFamily="2" charset="0"/>
              </a:rPr>
              <a:t>   4) </a:t>
            </a:r>
            <a:r>
              <a:rPr lang="en-US" altLang="en-US" sz="1400" b="1" dirty="0">
                <a:latin typeface="Rory" panose="00000400000000000000" pitchFamily="2" charset="0"/>
              </a:rPr>
              <a:t>CONQUERING</a:t>
            </a:r>
            <a:r>
              <a:rPr lang="en-US" altLang="en-US" sz="1400" dirty="0">
                <a:latin typeface="Rory" panose="00000400000000000000" pitchFamily="2" charset="0"/>
              </a:rPr>
              <a:t> Priest</a:t>
            </a:r>
          </a:p>
          <a:p>
            <a:r>
              <a:rPr lang="en-US" altLang="en-US" sz="1400" dirty="0">
                <a:latin typeface="Rory" panose="00000400000000000000" pitchFamily="2" charset="0"/>
              </a:rPr>
              <a:t>   5) </a:t>
            </a:r>
            <a:r>
              <a:rPr lang="en-US" altLang="en-US" sz="1400" b="1" dirty="0">
                <a:latin typeface="Rory" panose="00000400000000000000" pitchFamily="2" charset="0"/>
              </a:rPr>
              <a:t>PERFECT</a:t>
            </a:r>
            <a:r>
              <a:rPr lang="en-US" altLang="en-US" sz="1400" dirty="0">
                <a:latin typeface="Rory" panose="00000400000000000000" pitchFamily="2" charset="0"/>
              </a:rPr>
              <a:t> Priest</a:t>
            </a:r>
          </a:p>
          <a:p>
            <a:r>
              <a:rPr lang="en-US" altLang="en-US" sz="1400" dirty="0">
                <a:latin typeface="Rory" panose="00000400000000000000" pitchFamily="2" charset="0"/>
              </a:rPr>
              <a:t>6-7) </a:t>
            </a:r>
            <a:r>
              <a:rPr lang="en-US" altLang="en-US" sz="1400" b="1" dirty="0">
                <a:latin typeface="Rory" panose="00000400000000000000" pitchFamily="2" charset="0"/>
              </a:rPr>
              <a:t>ETERNAL</a:t>
            </a:r>
            <a:r>
              <a:rPr lang="en-US" altLang="en-US" sz="1400" dirty="0">
                <a:latin typeface="Rory" panose="00000400000000000000" pitchFamily="2" charset="0"/>
              </a:rPr>
              <a:t> Priest</a:t>
            </a:r>
          </a:p>
        </p:txBody>
      </p:sp>
      <p:sp>
        <p:nvSpPr>
          <p:cNvPr id="63522" name="Line 34">
            <a:extLst>
              <a:ext uri="{FF2B5EF4-FFF2-40B4-BE49-F238E27FC236}">
                <a16:creationId xmlns:a16="http://schemas.microsoft.com/office/drawing/2014/main" id="{2FD9F72E-8E2B-C9F6-D8F4-C7E25C8159B6}"/>
              </a:ext>
            </a:extLst>
          </p:cNvPr>
          <p:cNvSpPr>
            <a:spLocks noChangeShapeType="1"/>
          </p:cNvSpPr>
          <p:nvPr/>
        </p:nvSpPr>
        <p:spPr bwMode="auto">
          <a:xfrm>
            <a:off x="30480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3" name="Line 35">
            <a:extLst>
              <a:ext uri="{FF2B5EF4-FFF2-40B4-BE49-F238E27FC236}">
                <a16:creationId xmlns:a16="http://schemas.microsoft.com/office/drawing/2014/main" id="{DD985643-D698-C592-1E0C-4D90A469D926}"/>
              </a:ext>
            </a:extLst>
          </p:cNvPr>
          <p:cNvSpPr>
            <a:spLocks noChangeShapeType="1"/>
          </p:cNvSpPr>
          <p:nvPr/>
        </p:nvSpPr>
        <p:spPr bwMode="auto">
          <a:xfrm>
            <a:off x="51816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4" name="Line 36">
            <a:extLst>
              <a:ext uri="{FF2B5EF4-FFF2-40B4-BE49-F238E27FC236}">
                <a16:creationId xmlns:a16="http://schemas.microsoft.com/office/drawing/2014/main" id="{D0745D24-7021-419A-7919-AAC99FFE8274}"/>
              </a:ext>
            </a:extLst>
          </p:cNvPr>
          <p:cNvSpPr>
            <a:spLocks noChangeShapeType="1"/>
          </p:cNvSpPr>
          <p:nvPr/>
        </p:nvSpPr>
        <p:spPr bwMode="auto">
          <a:xfrm>
            <a:off x="7543800" y="1828800"/>
            <a:ext cx="0" cy="4572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525" name="Rectangle 37">
            <a:extLst>
              <a:ext uri="{FF2B5EF4-FFF2-40B4-BE49-F238E27FC236}">
                <a16:creationId xmlns:a16="http://schemas.microsoft.com/office/drawing/2014/main" id="{8755F159-4AD3-1082-F5C3-9932FD5E3E53}"/>
              </a:ext>
            </a:extLst>
          </p:cNvPr>
          <p:cNvSpPr>
            <a:spLocks noChangeArrowheads="1"/>
          </p:cNvSpPr>
          <p:nvPr/>
        </p:nvSpPr>
        <p:spPr bwMode="auto">
          <a:xfrm>
            <a:off x="4251327" y="2741613"/>
            <a:ext cx="1785745"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latin typeface="Rory" panose="00000400000000000000" pitchFamily="2" charset="0"/>
              </a:rPr>
              <a:t>        8) </a:t>
            </a:r>
            <a:r>
              <a:rPr lang="en-US" altLang="en-US" sz="1400" b="1" dirty="0">
                <a:latin typeface="Rory" panose="00000400000000000000" pitchFamily="2" charset="0"/>
              </a:rPr>
              <a:t>COVENANT</a:t>
            </a:r>
            <a:endParaRPr lang="en-US" altLang="en-US" sz="1400" dirty="0">
              <a:latin typeface="Rory" panose="00000400000000000000" pitchFamily="2" charset="0"/>
            </a:endParaRPr>
          </a:p>
          <a:p>
            <a:r>
              <a:rPr lang="en-US" altLang="en-US" sz="1400" dirty="0">
                <a:latin typeface="Rory" panose="00000400000000000000" pitchFamily="2" charset="0"/>
              </a:rPr>
              <a:t>      9) </a:t>
            </a:r>
            <a:r>
              <a:rPr lang="en-US" altLang="en-US" sz="1400" b="1" dirty="0">
                <a:latin typeface="Rory" panose="00000400000000000000" pitchFamily="2" charset="0"/>
              </a:rPr>
              <a:t>TABERNACLE</a:t>
            </a:r>
            <a:endParaRPr lang="en-US" altLang="en-US" sz="1400" dirty="0">
              <a:latin typeface="Rory" panose="00000400000000000000" pitchFamily="2" charset="0"/>
            </a:endParaRPr>
          </a:p>
          <a:p>
            <a:r>
              <a:rPr lang="en-US" altLang="en-US" sz="1400" dirty="0">
                <a:latin typeface="Rory" panose="00000400000000000000" pitchFamily="2" charset="0"/>
              </a:rPr>
              <a:t>   10) </a:t>
            </a:r>
            <a:r>
              <a:rPr lang="en-US" altLang="en-US" sz="1400" b="1" dirty="0">
                <a:latin typeface="Rory" panose="00000400000000000000" pitchFamily="2" charset="0"/>
              </a:rPr>
              <a:t>SACRIFICE</a:t>
            </a:r>
            <a:endParaRPr lang="en-US" altLang="en-US" sz="1400" dirty="0">
              <a:latin typeface="Rory" panose="00000400000000000000" pitchFamily="2" charset="0"/>
            </a:endParaRPr>
          </a:p>
          <a:p>
            <a:r>
              <a:rPr lang="en-US" altLang="en-US" sz="1400" dirty="0">
                <a:latin typeface="Rory" panose="00000400000000000000" pitchFamily="2" charset="0"/>
              </a:rPr>
              <a:t>   </a:t>
            </a:r>
          </a:p>
        </p:txBody>
      </p:sp>
      <p:sp>
        <p:nvSpPr>
          <p:cNvPr id="63526" name="Rectangle 38">
            <a:extLst>
              <a:ext uri="{FF2B5EF4-FFF2-40B4-BE49-F238E27FC236}">
                <a16:creationId xmlns:a16="http://schemas.microsoft.com/office/drawing/2014/main" id="{06720444-3FF8-51D0-686C-5E84B5253E5E}"/>
              </a:ext>
            </a:extLst>
          </p:cNvPr>
          <p:cNvSpPr>
            <a:spLocks noChangeArrowheads="1"/>
          </p:cNvSpPr>
          <p:nvPr/>
        </p:nvSpPr>
        <p:spPr bwMode="auto">
          <a:xfrm>
            <a:off x="4854495" y="2460627"/>
            <a:ext cx="100187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u="sng">
                <a:latin typeface="Rory" panose="00000400000000000000" pitchFamily="2" charset="0"/>
              </a:rPr>
              <a:t>BETTER...</a:t>
            </a:r>
          </a:p>
        </p:txBody>
      </p:sp>
      <p:sp>
        <p:nvSpPr>
          <p:cNvPr id="63527" name="Rectangle 39">
            <a:extLst>
              <a:ext uri="{FF2B5EF4-FFF2-40B4-BE49-F238E27FC236}">
                <a16:creationId xmlns:a16="http://schemas.microsoft.com/office/drawing/2014/main" id="{24947BE6-30EB-7683-179D-C803D82841DE}"/>
              </a:ext>
            </a:extLst>
          </p:cNvPr>
          <p:cNvSpPr>
            <a:spLocks noChangeArrowheads="1"/>
          </p:cNvSpPr>
          <p:nvPr/>
        </p:nvSpPr>
        <p:spPr bwMode="auto">
          <a:xfrm>
            <a:off x="5867402" y="2286002"/>
            <a:ext cx="2689839" cy="17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en-US" altLang="en-US" sz="1400" dirty="0">
                <a:latin typeface="Rory" panose="00000400000000000000" pitchFamily="2" charset="0"/>
              </a:rPr>
              <a:t>              10) </a:t>
            </a:r>
            <a:r>
              <a:rPr lang="en-US" altLang="en-US" sz="1400" b="1" dirty="0">
                <a:latin typeface="Rory" panose="00000400000000000000" pitchFamily="2" charset="0"/>
              </a:rPr>
              <a:t>ASSURANCE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“Draw Near”</a:t>
            </a:r>
          </a:p>
          <a:p>
            <a:pPr>
              <a:lnSpc>
                <a:spcPct val="85000"/>
              </a:lnSpc>
            </a:pPr>
            <a:r>
              <a:rPr lang="en-US" altLang="en-US" sz="1400" dirty="0">
                <a:latin typeface="Rory" panose="00000400000000000000" pitchFamily="2" charset="0"/>
              </a:rPr>
              <a:t>           11) </a:t>
            </a:r>
            <a:r>
              <a:rPr lang="en-US" altLang="en-US" sz="1400" b="1" dirty="0">
                <a:latin typeface="Rory" panose="00000400000000000000" pitchFamily="2" charset="0"/>
              </a:rPr>
              <a:t>EXAMPLES </a:t>
            </a:r>
            <a:r>
              <a:rPr lang="en-US" altLang="en-US" sz="1400" dirty="0">
                <a:latin typeface="Rory" panose="00000400000000000000" pitchFamily="2" charset="0"/>
              </a:rPr>
              <a:t>of Faith</a:t>
            </a:r>
          </a:p>
          <a:p>
            <a:pPr>
              <a:lnSpc>
                <a:spcPct val="85000"/>
              </a:lnSpc>
            </a:pPr>
            <a:r>
              <a:rPr lang="en-US" altLang="en-US" sz="1400" dirty="0">
                <a:latin typeface="Rory" panose="00000400000000000000" pitchFamily="2" charset="0"/>
              </a:rPr>
              <a:t>                   Learn</a:t>
            </a:r>
          </a:p>
          <a:p>
            <a:pPr>
              <a:lnSpc>
                <a:spcPct val="85000"/>
              </a:lnSpc>
            </a:pPr>
            <a:r>
              <a:rPr lang="en-US" altLang="en-US" sz="1400" dirty="0">
                <a:latin typeface="Rory" panose="00000400000000000000" pitchFamily="2" charset="0"/>
              </a:rPr>
              <a:t>       12) </a:t>
            </a:r>
            <a:r>
              <a:rPr lang="en-US" altLang="en-US" sz="1400" b="1" dirty="0">
                <a:latin typeface="Rory" panose="00000400000000000000" pitchFamily="2" charset="0"/>
              </a:rPr>
              <a:t>ENDURANCE</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“Endure”</a:t>
            </a:r>
          </a:p>
          <a:p>
            <a:pPr>
              <a:lnSpc>
                <a:spcPct val="85000"/>
              </a:lnSpc>
            </a:pPr>
            <a:r>
              <a:rPr lang="en-US" altLang="en-US" sz="1400" dirty="0">
                <a:latin typeface="Rory" panose="00000400000000000000" pitchFamily="2" charset="0"/>
              </a:rPr>
              <a:t>   13) </a:t>
            </a:r>
            <a:r>
              <a:rPr lang="en-US" altLang="en-US" sz="1400" b="1" dirty="0">
                <a:latin typeface="Rory" panose="00000400000000000000" pitchFamily="2" charset="0"/>
              </a:rPr>
              <a:t>WORKING</a:t>
            </a:r>
            <a:r>
              <a:rPr lang="en-US" altLang="en-US" sz="1400" dirty="0">
                <a:latin typeface="Rory" panose="00000400000000000000" pitchFamily="2" charset="0"/>
              </a:rPr>
              <a:t> of Faith</a:t>
            </a:r>
          </a:p>
          <a:p>
            <a:pPr>
              <a:lnSpc>
                <a:spcPct val="85000"/>
              </a:lnSpc>
            </a:pPr>
            <a:r>
              <a:rPr lang="en-US" altLang="en-US" sz="1400" dirty="0">
                <a:latin typeface="Rory" panose="00000400000000000000" pitchFamily="2" charset="0"/>
              </a:rPr>
              <a:t>               “Love”</a:t>
            </a:r>
          </a:p>
          <a:p>
            <a:pPr>
              <a:lnSpc>
                <a:spcPct val="85000"/>
              </a:lnSpc>
            </a:pPr>
            <a:r>
              <a:rPr lang="en-US" altLang="en-US" sz="1400" dirty="0">
                <a:latin typeface="Rory" panose="00000400000000000000" pitchFamily="2" charset="0"/>
              </a:rPr>
              <a:t>   </a:t>
            </a:r>
          </a:p>
        </p:txBody>
      </p:sp>
      <p:sp>
        <p:nvSpPr>
          <p:cNvPr id="63528" name="Rectangle 40">
            <a:extLst>
              <a:ext uri="{FF2B5EF4-FFF2-40B4-BE49-F238E27FC236}">
                <a16:creationId xmlns:a16="http://schemas.microsoft.com/office/drawing/2014/main" id="{ECF0B514-DB6A-7D2E-76BC-60F6B0F69303}"/>
              </a:ext>
            </a:extLst>
          </p:cNvPr>
          <p:cNvSpPr>
            <a:spLocks noChangeArrowheads="1"/>
          </p:cNvSpPr>
          <p:nvPr/>
        </p:nvSpPr>
        <p:spPr bwMode="auto">
          <a:xfrm>
            <a:off x="7924802" y="5181602"/>
            <a:ext cx="969963" cy="390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5000"/>
              </a:lnSpc>
            </a:pPr>
            <a:r>
              <a:rPr lang="en-US" altLang="en-US" sz="2000" b="1">
                <a:latin typeface="Rory" panose="00000400000000000000" pitchFamily="2" charset="0"/>
              </a:rPr>
              <a:t> JESUS</a:t>
            </a:r>
          </a:p>
        </p:txBody>
      </p:sp>
      <p:sp>
        <p:nvSpPr>
          <p:cNvPr id="63529" name="AutoShape 41">
            <a:extLst>
              <a:ext uri="{FF2B5EF4-FFF2-40B4-BE49-F238E27FC236}">
                <a16:creationId xmlns:a16="http://schemas.microsoft.com/office/drawing/2014/main" id="{F7F497DB-696E-9602-8FCB-DC076BA7B48C}"/>
              </a:ext>
            </a:extLst>
          </p:cNvPr>
          <p:cNvSpPr>
            <a:spLocks noChangeArrowheads="1"/>
          </p:cNvSpPr>
          <p:nvPr/>
        </p:nvSpPr>
        <p:spPr bwMode="auto">
          <a:xfrm>
            <a:off x="7543800" y="5257800"/>
            <a:ext cx="444500" cy="292100"/>
          </a:xfrm>
          <a:prstGeom prst="leftArrow">
            <a:avLst>
              <a:gd name="adj1" fmla="val 50000"/>
              <a:gd name="adj2" fmla="val 7608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30" name="Text Box 42">
            <a:extLst>
              <a:ext uri="{FF2B5EF4-FFF2-40B4-BE49-F238E27FC236}">
                <a16:creationId xmlns:a16="http://schemas.microsoft.com/office/drawing/2014/main" id="{ACC65D23-9B2B-C6B9-A50A-66AAD3D6EE6C}"/>
              </a:ext>
            </a:extLst>
          </p:cNvPr>
          <p:cNvSpPr txBox="1">
            <a:spLocks noChangeArrowheads="1"/>
          </p:cNvSpPr>
          <p:nvPr/>
        </p:nvSpPr>
        <p:spPr bwMode="auto">
          <a:xfrm>
            <a:off x="4572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1</a:t>
            </a:r>
          </a:p>
        </p:txBody>
      </p:sp>
      <p:sp>
        <p:nvSpPr>
          <p:cNvPr id="63531" name="Text Box 43">
            <a:extLst>
              <a:ext uri="{FF2B5EF4-FFF2-40B4-BE49-F238E27FC236}">
                <a16:creationId xmlns:a16="http://schemas.microsoft.com/office/drawing/2014/main" id="{3ECA2484-7C34-A772-091B-9C9D4901508C}"/>
              </a:ext>
            </a:extLst>
          </p:cNvPr>
          <p:cNvSpPr txBox="1">
            <a:spLocks noChangeArrowheads="1"/>
          </p:cNvSpPr>
          <p:nvPr/>
        </p:nvSpPr>
        <p:spPr bwMode="auto">
          <a:xfrm>
            <a:off x="1447800" y="5029202"/>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2</a:t>
            </a:r>
          </a:p>
        </p:txBody>
      </p:sp>
      <p:sp>
        <p:nvSpPr>
          <p:cNvPr id="63532" name="Text Box 44">
            <a:extLst>
              <a:ext uri="{FF2B5EF4-FFF2-40B4-BE49-F238E27FC236}">
                <a16:creationId xmlns:a16="http://schemas.microsoft.com/office/drawing/2014/main" id="{9323F6D0-2814-E083-4666-9507CD5E6BF6}"/>
              </a:ext>
            </a:extLst>
          </p:cNvPr>
          <p:cNvSpPr txBox="1">
            <a:spLocks noChangeArrowheads="1"/>
          </p:cNvSpPr>
          <p:nvPr/>
        </p:nvSpPr>
        <p:spPr bwMode="auto">
          <a:xfrm>
            <a:off x="2438400" y="5029202"/>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a:latin typeface="Rory" panose="00000400000000000000" pitchFamily="2" charset="0"/>
              </a:rPr>
              <a:t>3</a:t>
            </a:r>
          </a:p>
        </p:txBody>
      </p:sp>
      <p:sp>
        <p:nvSpPr>
          <p:cNvPr id="2" name="TextBox 1">
            <a:extLst>
              <a:ext uri="{FF2B5EF4-FFF2-40B4-BE49-F238E27FC236}">
                <a16:creationId xmlns:a16="http://schemas.microsoft.com/office/drawing/2014/main" id="{DD38C40B-2F5C-EC0A-5E1E-B181DE4FA4F6}"/>
              </a:ext>
            </a:extLst>
          </p:cNvPr>
          <p:cNvSpPr txBox="1"/>
          <p:nvPr/>
        </p:nvSpPr>
        <p:spPr>
          <a:xfrm>
            <a:off x="141605" y="6394448"/>
            <a:ext cx="2929890" cy="307777"/>
          </a:xfrm>
          <a:prstGeom prst="rect">
            <a:avLst/>
          </a:prstGeom>
          <a:noFill/>
        </p:spPr>
        <p:txBody>
          <a:bodyPr wrap="square" rtlCol="0">
            <a:spAutoFit/>
          </a:bodyPr>
          <a:lstStyle/>
          <a:p>
            <a:r>
              <a:rPr lang="en-US" sz="1400" i="1" dirty="0"/>
              <a:t>Credit:  Andy Cantrell</a:t>
            </a:r>
          </a:p>
        </p:txBody>
      </p:sp>
    </p:spTree>
    <p:extLst>
      <p:ext uri="{BB962C8B-B14F-4D97-AF65-F5344CB8AC3E}">
        <p14:creationId xmlns:p14="http://schemas.microsoft.com/office/powerpoint/2010/main" val="747085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44546A"/>
      </a:dk2>
      <a:lt2>
        <a:srgbClr val="E7E6E6"/>
      </a:lt2>
      <a:accent1>
        <a:srgbClr val="6F3B55"/>
      </a:accent1>
      <a:accent2>
        <a:srgbClr val="6F3B55"/>
      </a:accent2>
      <a:accent3>
        <a:srgbClr val="A5A5A5"/>
      </a:accent3>
      <a:accent4>
        <a:srgbClr val="FEEFC1"/>
      </a:accent4>
      <a:accent5>
        <a:srgbClr val="663300"/>
      </a:accent5>
      <a:accent6>
        <a:srgbClr val="70AD47"/>
      </a:accent6>
      <a:hlink>
        <a:srgbClr val="0563C1"/>
      </a:hlink>
      <a:folHlink>
        <a:srgbClr val="954F72"/>
      </a:folHlink>
    </a:clrScheme>
    <a:fontScheme name="Custom 1">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5781</TotalTime>
  <Words>4638</Words>
  <Application>Microsoft Office PowerPoint</Application>
  <PresentationFormat>On-screen Show (4:3)</PresentationFormat>
  <Paragraphs>898</Paragraphs>
  <Slides>55</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Georgia</vt:lpstr>
      <vt:lpstr>Palatino Linotype</vt:lpstr>
      <vt:lpstr>Rory</vt:lpstr>
      <vt:lpstr>Symbol</vt:lpstr>
      <vt:lpstr>Office Theme</vt:lpstr>
      <vt:lpstr>HEBREWS</vt:lpstr>
      <vt:lpstr>HEBREWS Adult Class Schedule  Sundays - 4Q 2023</vt:lpstr>
      <vt:lpstr>Author of Hebrews</vt:lpstr>
      <vt:lpstr>Themes</vt:lpstr>
      <vt:lpstr>PowerPoint Presentation</vt:lpstr>
      <vt:lpstr>Jews Respected, Honored, Esteemed</vt:lpstr>
      <vt:lpstr>Chapter 1 DIVINE Priest – Son of God</vt:lpstr>
      <vt:lpstr>Chapter 2 SYMPATHETIC Priest – Son of Man</vt:lpstr>
      <vt:lpstr>PowerPoint Presentation</vt:lpstr>
      <vt:lpstr>Chapter 3 DELIVERING Priest</vt:lpstr>
      <vt:lpstr>Similarities: Moses and Jesus</vt:lpstr>
      <vt:lpstr>Contrasts: Moses and Jesus</vt:lpstr>
      <vt:lpstr>PowerPoint Presentation</vt:lpstr>
      <vt:lpstr>Chapter 4   CONQUERING Priest</vt:lpstr>
      <vt:lpstr>Word of God</vt:lpstr>
      <vt:lpstr>Chapter 5   PERFECT Priest</vt:lpstr>
      <vt:lpstr>PowerPoint Presentation</vt:lpstr>
      <vt:lpstr>Chapter 6-7   ETERNAL Priest</vt:lpstr>
      <vt:lpstr>PowerPoint Presentation</vt:lpstr>
      <vt:lpstr>PowerPoint Presentation</vt:lpstr>
      <vt:lpstr>Chapter 8   Better COVENANT</vt:lpstr>
      <vt:lpstr>Contrasts: Old and New Covenants</vt:lpstr>
      <vt:lpstr>New Covenant</vt:lpstr>
      <vt:lpstr>New Covenant</vt:lpstr>
      <vt:lpstr>New Covenant</vt:lpstr>
      <vt:lpstr>PowerPoint Presentation</vt:lpstr>
      <vt:lpstr>Chapter 9   Better TABERNACLE</vt:lpstr>
      <vt:lpstr>Altar of Burnt Offering</vt:lpstr>
      <vt:lpstr>Wash at Bronze Laver</vt:lpstr>
      <vt:lpstr>Holy Place</vt:lpstr>
      <vt:lpstr>Table of Showbread</vt:lpstr>
      <vt:lpstr>Lamp Stand</vt:lpstr>
      <vt:lpstr>Lamp Stand</vt:lpstr>
      <vt:lpstr>Most Holy Place</vt:lpstr>
      <vt:lpstr>Most Holy Place</vt:lpstr>
      <vt:lpstr>Most Holy Place</vt:lpstr>
      <vt:lpstr>Most Holy Place</vt:lpstr>
      <vt:lpstr>Veil</vt:lpstr>
      <vt:lpstr>Veil</vt:lpstr>
      <vt:lpstr>Veil</vt:lpstr>
      <vt:lpstr>Summary of Types</vt:lpstr>
      <vt:lpstr>PowerPoint Presentation</vt:lpstr>
      <vt:lpstr>Chapter 10   Better SACRIFICE</vt:lpstr>
      <vt:lpstr>Chapter 10   ASSURANCE of Faith – “Draw Near”</vt:lpstr>
      <vt:lpstr>PowerPoint Presentation</vt:lpstr>
      <vt:lpstr>Chapter 11   EXAMPLES of Faith – “Learn”</vt:lpstr>
      <vt:lpstr>PowerPoint Presentation</vt:lpstr>
      <vt:lpstr>PowerPoint Presentation</vt:lpstr>
      <vt:lpstr>Chapter 12   ENDURANCE of Faith – “Endure”</vt:lpstr>
      <vt:lpstr>PowerPoint Presentation</vt:lpstr>
      <vt:lpstr>PowerPoint Presentation</vt:lpstr>
      <vt:lpstr>Chapter 13   WORKING of Faith – “Love”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Miller</dc:creator>
  <cp:lastModifiedBy>Suzy Miller</cp:lastModifiedBy>
  <cp:revision>43</cp:revision>
  <cp:lastPrinted>2023-10-28T19:22:34Z</cp:lastPrinted>
  <dcterms:created xsi:type="dcterms:W3CDTF">2023-08-19T20:32:01Z</dcterms:created>
  <dcterms:modified xsi:type="dcterms:W3CDTF">2023-12-21T18:31:17Z</dcterms:modified>
</cp:coreProperties>
</file>